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2" r:id="rId3"/>
    <p:sldMasterId id="2147483653" r:id="rId4"/>
    <p:sldMasterId id="2147484612" r:id="rId5"/>
    <p:sldMasterId id="2147484627" r:id="rId6"/>
    <p:sldMasterId id="2147484639" r:id="rId7"/>
    <p:sldMasterId id="2147484651" r:id="rId8"/>
  </p:sldMasterIdLst>
  <p:notesMasterIdLst>
    <p:notesMasterId r:id="rId20"/>
  </p:notesMasterIdLst>
  <p:sldIdLst>
    <p:sldId id="256" r:id="rId9"/>
    <p:sldId id="285" r:id="rId10"/>
    <p:sldId id="292" r:id="rId11"/>
    <p:sldId id="284" r:id="rId12"/>
    <p:sldId id="293" r:id="rId13"/>
    <p:sldId id="294" r:id="rId14"/>
    <p:sldId id="304" r:id="rId15"/>
    <p:sldId id="300" r:id="rId16"/>
    <p:sldId id="301" r:id="rId17"/>
    <p:sldId id="305" r:id="rId18"/>
    <p:sldId id="290" r:id="rId1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14"/>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717" y="-7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2323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323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2323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2323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C384639-A12A-4A21-A9D4-BEBDEE27368F}" type="slidenum">
              <a:rPr lang="de-DE"/>
              <a:pPr>
                <a:defRPr/>
              </a:pPr>
              <a:t>‹Nr.›</a:t>
            </a:fld>
            <a:endParaRPr lang="de-DE"/>
          </a:p>
        </p:txBody>
      </p:sp>
    </p:spTree>
    <p:extLst>
      <p:ext uri="{BB962C8B-B14F-4D97-AF65-F5344CB8AC3E}">
        <p14:creationId xmlns:p14="http://schemas.microsoft.com/office/powerpoint/2010/main" val="665962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p:spPr>
        <p:txBody>
          <a:bodyPr/>
          <a:lstStyle/>
          <a:p>
            <a:r>
              <a:rPr lang="de-DE" altLang="de-DE"/>
              <a:t>Vielen Dank,</a:t>
            </a:r>
          </a:p>
          <a:p>
            <a:r>
              <a:rPr lang="de-DE" altLang="de-DE"/>
              <a:t>Ich möchte Ihnen einige Ansätze des bayerischen Wegs hin zu einer sorgenden Gemeinschaft vorstellen</a:t>
            </a:r>
          </a:p>
        </p:txBody>
      </p:sp>
      <p:sp>
        <p:nvSpPr>
          <p:cNvPr id="19460"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9A3AD3-58C4-47AA-9095-20BF8506336C}" type="slidenum">
              <a:rPr lang="de-DE" altLang="de-DE" smtClean="0"/>
              <a:pPr eaLnBrk="1" hangingPunct="1">
                <a:spcBef>
                  <a:spcPct val="0"/>
                </a:spcBef>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r>
              <a:rPr lang="de-DE" altLang="de-DE"/>
              <a:t>Wie trägt sich das  Ganze? Auch wenn natürlich die freie Wählbarkeit erhalten bleibt nehmen natürlich die meisten  im Qartier den Pflegedienst vor Ort. Dadurch hat der Pflegedienst nicht nur kurze Wege, sondern  auch einen festen Kundenstamm. Als Gegenleistung gibt es eine 24h Betreuung ohne Pauschale wie im Betreuten Wohnen.  Die nicht gedeckten Kosten, z.B. für das Wohncafe werden von der Landeshauptstadt München bezuschusst. </a:t>
            </a:r>
          </a:p>
          <a:p>
            <a:r>
              <a:rPr lang="de-DE" altLang="de-DE"/>
              <a:t>Weitere 16 Standorte in München sind geplant. </a:t>
            </a:r>
          </a:p>
        </p:txBody>
      </p:sp>
      <p:sp>
        <p:nvSpPr>
          <p:cNvPr id="2867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A225F5-383F-4BEC-A5DD-6DD815AA4D84}" type="slidenum">
              <a:rPr lang="de-DE" altLang="de-DE" smtClean="0">
                <a:solidFill>
                  <a:prstClr val="black"/>
                </a:solidFill>
              </a:rPr>
              <a:pPr eaLnBrk="1" hangingPunct="1">
                <a:spcBef>
                  <a:spcPct val="0"/>
                </a:spcBef>
              </a:pPr>
              <a:t>10</a:t>
            </a:fld>
            <a:endParaRPr lang="de-DE" altLang="de-D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F675E25-B664-49C6-9571-23D7A5035F4A}" type="slidenum">
              <a:rPr lang="de-DE" altLang="de-DE" smtClean="0"/>
              <a:pPr eaLnBrk="1" hangingPunct="1">
                <a:spcBef>
                  <a:spcPct val="0"/>
                </a:spcBef>
              </a:pPr>
              <a:t>11</a:t>
            </a:fld>
            <a:endParaRPr lang="de-DE" altLang="de-D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06463" y="4716463"/>
            <a:ext cx="5060950" cy="4465637"/>
          </a:xfrm>
          <a:noFill/>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D37986D-AE7F-4FC7-8392-820FA0972605}" type="slidenum">
              <a:rPr lang="de-DE" altLang="de-DE" smtClean="0"/>
              <a:pPr eaLnBrk="1" hangingPunct="1">
                <a:spcBef>
                  <a:spcPct val="0"/>
                </a:spcBef>
              </a:pPr>
              <a:t>2</a:t>
            </a:fld>
            <a:endParaRPr lang="de-DE" altLang="de-DE"/>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6463" y="4716463"/>
            <a:ext cx="5060950" cy="4465637"/>
          </a:xfrm>
          <a:noFill/>
        </p:spPr>
        <p:txBody>
          <a:bodyPr/>
          <a:lstStyle/>
          <a:p>
            <a:pPr eaLnBrk="1" hangingPunct="1"/>
            <a:r>
              <a:rPr lang="de-DE" altLang="de-DE"/>
              <a:t>Wir stehen vor der Herausforderung einer älter werdenden Gesellschaft, deren Wünsche und Bedürfnisse, aber auch der en Potentiale sich verändert haben. </a:t>
            </a:r>
          </a:p>
          <a:p>
            <a:pPr eaLnBrk="1" hangingPunct="1"/>
            <a:r>
              <a:rPr lang="de-DE" altLang="de-DE"/>
              <a:t>Viele Menschen  sind heute auch im höheren Alter noch Leistungsfähig, gleichzeitig  wollen  sie möglichst lange selbstbestimmt  in der vertrauten Umgebung leben.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p:spPr>
        <p:txBody>
          <a:bodyPr/>
          <a:lstStyle/>
          <a:p>
            <a:r>
              <a:rPr lang="de-DE" altLang="de-DE"/>
              <a:t>Das Konzept umfasst 11 Handlungsfelder  von der integrierten Orts- und Entwicklungsplanung (Infrastruktur),  über Angebote für ein Wohnen zu Hause, Prävention, Beratung, Teilhabe, Bürgerschaftliches Engagement,  Betreuung und Pflege, Vernetzung, bis zur Hospizversorgung. </a:t>
            </a:r>
          </a:p>
          <a:p>
            <a:endParaRPr lang="de-DE" altLang="de-DE"/>
          </a:p>
          <a:p>
            <a:r>
              <a:rPr lang="de-DE" altLang="de-DE"/>
              <a:t>Die Seniorenpolitischen Gesamtkonzepte bilden somit  den Rahmen, die Grundlage für eine sorgende Gemeinschaft.</a:t>
            </a:r>
          </a:p>
          <a:p>
            <a:endParaRPr lang="de-DE" altLang="de-DE"/>
          </a:p>
          <a:p>
            <a:r>
              <a:rPr lang="de-DE" altLang="de-DE"/>
              <a:t>Dabei gibt es nicht den Weg, die Lösung für alle. Jede Kommune muss  für sich sehen, was ist vorhanden, wo sind unsere Möglichkeiten und Fähigkeiten. </a:t>
            </a:r>
          </a:p>
          <a:p>
            <a:endParaRPr lang="de-DE" altLang="de-DE"/>
          </a:p>
        </p:txBody>
      </p:sp>
      <p:sp>
        <p:nvSpPr>
          <p:cNvPr id="2150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C85A259-D512-4248-80B3-5F99775AED98}" type="slidenum">
              <a:rPr lang="de-DE" altLang="de-DE" smtClean="0"/>
              <a:pPr eaLnBrk="1" hangingPunct="1">
                <a:spcBef>
                  <a:spcPct val="0"/>
                </a:spcBef>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r>
              <a:rPr lang="de-DE" altLang="de-DE" dirty="0"/>
              <a:t>Ein Ansatz sind z.B. bürgerschaftlich engagierte Nachbarschaftshilfen.  Wir fördern  sie mit einer Anschubfinanzierung von 10 000 € . Innerhalb von zwei Jahren sind  so 59  neue Initiativen entstanden.</a:t>
            </a:r>
          </a:p>
          <a:p>
            <a:r>
              <a:rPr lang="de-DE" altLang="de-DE" dirty="0"/>
              <a:t>Hier findet in Kürze das erste Netzwerktreffen statt. </a:t>
            </a:r>
          </a:p>
        </p:txBody>
      </p:sp>
      <p:sp>
        <p:nvSpPr>
          <p:cNvPr id="22532"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82FACFD-A2A3-4054-B575-C50B7526C33C}" type="slidenum">
              <a:rPr lang="de-DE" altLang="de-DE" smtClean="0"/>
              <a:pPr eaLnBrk="1" hangingPunct="1">
                <a:spcBef>
                  <a:spcPct val="0"/>
                </a:spcBef>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p:spPr>
        <p:txBody>
          <a:bodyPr/>
          <a:lstStyle/>
          <a:p>
            <a:r>
              <a:rPr lang="de-DE" altLang="de-DE"/>
              <a:t>Oder Betreutes Wohnen zu Hause. Hier steht der wöchentliche Hausbesuch durch geschulte Ehrenamtliche im Mittelpunkt, die regelmäßig „nach dem Rechten“ schauen.  Auch hier gibt’s einen Leitfaden, regelmäßige Netzwerktreffen aller Initiativen und eine Anschubfinanzierung von 35.000 € für die ersten 2 Jahre. </a:t>
            </a:r>
          </a:p>
        </p:txBody>
      </p:sp>
      <p:sp>
        <p:nvSpPr>
          <p:cNvPr id="2355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F57D786-FE5F-49AE-BC24-00DA0F3871B4}" type="slidenum">
              <a:rPr lang="de-DE" altLang="de-DE" smtClean="0"/>
              <a:pPr eaLnBrk="1" hangingPunct="1">
                <a:spcBef>
                  <a:spcPct val="0"/>
                </a:spcBef>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p:spPr>
        <p:txBody>
          <a:bodyPr/>
          <a:lstStyle/>
          <a:p>
            <a:r>
              <a:rPr lang="de-DE" altLang="de-DE"/>
              <a:t>Ganz aktuell sind die Seniorengenossenschaften.  Im Gegensatz zu den Nachbarschaftshilfen basieren sie auf der Hilfe auf Gegenseitigkeit.  Ich bringe mich ein z. B. mit Hausaufgabenbetreuung und lasse mir  von meinem erwirtschafteten Guthaben den Rasen mähen.  Man kann sich seine Einsätze auch auf Zeitkonten gutschreiben lassen und erst später einlösen.</a:t>
            </a:r>
          </a:p>
          <a:p>
            <a:endParaRPr lang="de-DE" altLang="de-DE"/>
          </a:p>
          <a:p>
            <a:r>
              <a:rPr lang="de-DE" altLang="de-DE"/>
              <a:t>Im Gegensatz zu Betreutes Wohnen zu Hause, wo es bereits rund 80 Initiativen in Bayern  bestehen, gibt es die ersten 5 Seniorengenossenschaften.  Hier gibt es eine Anschubfinanzierung von 30.000 €  und ganz aktuell einen Wegweiser  wie man so  eine SG aufbaut.  Er steht zum runterladen auf unserer Homepage.  In Papierform war er in wenigen Tagen vergriffen. </a:t>
            </a:r>
          </a:p>
        </p:txBody>
      </p:sp>
      <p:sp>
        <p:nvSpPr>
          <p:cNvPr id="24580"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948E633-6D70-468C-B6EF-6930EFDF50C5}" type="slidenum">
              <a:rPr lang="de-DE" altLang="de-DE" smtClean="0"/>
              <a:pPr eaLnBrk="1" hangingPunct="1">
                <a:spcBef>
                  <a:spcPct val="0"/>
                </a:spcBef>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p:spPr>
        <p:txBody>
          <a:bodyPr/>
          <a:lstStyle/>
          <a:p>
            <a:r>
              <a:rPr lang="de-DE" altLang="de-DE"/>
              <a:t>Um den Wunsch nach mehr Selbständigkeit und Selbstbestimmung zu realisieren  braucht‘s natürlich auch neue Wohnformen wie ambulante Hausgemeinschaften, generationenübergreifende Wohnformen und ambulant betreute Wohngemeinschaften.  Wir haben 2012/13 eine Informationskampagne  in allen 7 Regierungsbezirken durchgeführt  um das Wissen über die neuen Ansätze weiter zu tragen. </a:t>
            </a:r>
          </a:p>
        </p:txBody>
      </p:sp>
      <p:sp>
        <p:nvSpPr>
          <p:cNvPr id="2560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7522E8-E2D5-4800-8C87-1AFE3B9AB9BA}" type="slidenum">
              <a:rPr lang="de-DE" altLang="de-DE" smtClean="0"/>
              <a:pPr eaLnBrk="1" hangingPunct="1">
                <a:spcBef>
                  <a:spcPct val="0"/>
                </a:spcBef>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r>
              <a:rPr lang="de-DE" altLang="de-DE"/>
              <a:t>Und dann gibt es natürlich noch die klassischen Quartierskonzepte,  die aus drei  Bausteinen bestehen, Wohnen und Wohnumfeld, wie              Soziales  mit  z.B.                      sowie  Unterstützung und Pflege .  Sie sehen, in diesen Bausteinen finden sich die o.g. Ansätze ganz oder teilweise wieder.  Sie sind hier zu einem Gesamtkonzept verschmolzen.  Ich will dies an einem Beispiel verdeutlichen:</a:t>
            </a:r>
          </a:p>
        </p:txBody>
      </p:sp>
      <p:sp>
        <p:nvSpPr>
          <p:cNvPr id="2662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AFE24DE-FE0F-4A68-9653-4EA572B05092}" type="slidenum">
              <a:rPr lang="de-DE" altLang="de-DE" smtClean="0"/>
              <a:pPr eaLnBrk="1" hangingPunct="1">
                <a:spcBef>
                  <a:spcPct val="0"/>
                </a:spcBef>
              </a:pPr>
              <a:t>8</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p:spPr>
        <p:txBody>
          <a:bodyPr/>
          <a:lstStyle/>
          <a:p>
            <a:r>
              <a:rPr lang="de-DE" altLang="de-DE"/>
              <a:t>In München hat ein städtisches Bauunternehmen  an 5 Standorten das Konzept „Wohnen im  Viertel“ realisiert.  Die Basis sind meist  einige Wohnblocks der GEWOFAG, die teilweise saniert und soweit wie möglich Barrieren abgebaut  wurden.  ca. 10 komplett barrierefreie Wohnungen  sind speziell für pflegebedürftige oder behinderte Menschen .  Eine 24h-ige Versorgungssicherheit durch einen ambulanten Pflegedienst ist gegeben. Ein Treffpunkt  für alle Bewohner in Form eines  Wohncafes  und eine Pflegewohnung quasi als Kurzzeitpflege z.B. nach einem Krankenhausaufenthalt runden das Angebot ab. </a:t>
            </a:r>
          </a:p>
          <a:p>
            <a:endParaRPr lang="de-DE" altLang="de-DE"/>
          </a:p>
          <a:p>
            <a:endParaRPr lang="de-DE" altLang="de-DE"/>
          </a:p>
        </p:txBody>
      </p:sp>
      <p:sp>
        <p:nvSpPr>
          <p:cNvPr id="27652"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82F96B8-8A0A-4E3D-8F67-42FC85F05C89}" type="slidenum">
              <a:rPr lang="de-DE" altLang="de-DE" smtClean="0"/>
              <a:pPr eaLnBrk="1" hangingPunct="1">
                <a:spcBef>
                  <a:spcPct val="0"/>
                </a:spcBef>
              </a:pPr>
              <a:t>9</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250451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5475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378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615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758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71550" y="1125538"/>
            <a:ext cx="7632700" cy="4392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5839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52542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37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68457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8275"/>
            <a:ext cx="3709988"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33938" y="2708275"/>
            <a:ext cx="3709987"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2792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373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6669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8049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69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341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35336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80368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1625" y="1196975"/>
            <a:ext cx="1892300" cy="43195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27675" cy="43195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857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24193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75555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11855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3751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47057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89294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945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4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265163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07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54657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8244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8244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4072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60486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03460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984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9447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03638"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27588" y="2636838"/>
            <a:ext cx="3705225"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9413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1232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01669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404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75727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645407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454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3688" y="1196975"/>
            <a:ext cx="1889125" cy="2952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19738" cy="2952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88165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550" y="2898775"/>
            <a:ext cx="6765925" cy="1265238"/>
          </a:xfrm>
        </p:spPr>
        <p:txBody>
          <a:bodyPr lIns="91440" rIns="0" anchor="b">
            <a:spAutoFit/>
          </a:bodyPr>
          <a:lstStyle>
            <a:lvl1pPr algn="r">
              <a:defRPr sz="4000">
                <a:solidFill>
                  <a:schemeClr val="bg1"/>
                </a:solidFill>
              </a:defRPr>
            </a:lvl1pPr>
          </a:lstStyle>
          <a:p>
            <a:pPr lvl="0"/>
            <a:r>
              <a:rPr lang="de-DE" noProof="0"/>
              <a:t>Titelmasterformat durch Klicken bearbeiten</a:t>
            </a:r>
          </a:p>
        </p:txBody>
      </p:sp>
      <p:sp>
        <p:nvSpPr>
          <p:cNvPr id="41987" name="Rectangle 3"/>
          <p:cNvSpPr>
            <a:spLocks noGrp="1" noChangeArrowheads="1"/>
          </p:cNvSpPr>
          <p:nvPr>
            <p:ph type="subTitle" idx="1"/>
          </p:nvPr>
        </p:nvSpPr>
        <p:spPr>
          <a:xfrm>
            <a:off x="971550" y="4292600"/>
            <a:ext cx="6761163" cy="655638"/>
          </a:xfrm>
        </p:spPr>
        <p:txBody>
          <a:bodyPr lIns="91440" rIns="0">
            <a:spAutoFit/>
          </a:bodyPr>
          <a:lstStyle>
            <a:lvl1pPr marL="0" indent="0" algn="r">
              <a:defRPr sz="2000" i="1">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992412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964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65885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635177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338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79438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45407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7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275718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70074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8972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3926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3926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94464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7632700" cy="1327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971550" y="4189413"/>
            <a:ext cx="7632700" cy="1328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4842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580835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71550" y="1125538"/>
            <a:ext cx="7632700" cy="1143000"/>
          </a:xfrm>
        </p:spPr>
        <p:txBody>
          <a:bodyPr/>
          <a:lstStyle/>
          <a:p>
            <a:r>
              <a:rPr lang="de-DE"/>
              <a:t>Titelmasterformat durch Klicken bearbeiten</a:t>
            </a:r>
          </a:p>
        </p:txBody>
      </p:sp>
      <p:sp>
        <p:nvSpPr>
          <p:cNvPr id="3" name="Textplatzhalter 2"/>
          <p:cNvSpPr>
            <a:spLocks noGrp="1"/>
          </p:cNvSpPr>
          <p:nvPr>
            <p:ph type="body" sz="half" idx="1"/>
          </p:nvPr>
        </p:nvSpPr>
        <p:spPr>
          <a:xfrm>
            <a:off x="97155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709863"/>
            <a:ext cx="3740150" cy="28082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03709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71550" y="1125538"/>
            <a:ext cx="7632700" cy="43926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58394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642528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73590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768574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708275"/>
            <a:ext cx="3709988"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33938" y="2708275"/>
            <a:ext cx="3709987" cy="280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30979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1586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130196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72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049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253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728150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1198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1625" y="1196975"/>
            <a:ext cx="1892300" cy="43195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27675" cy="43195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25087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371226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35849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583006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64100" y="2636838"/>
            <a:ext cx="3740150" cy="331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9948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0770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347756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80719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1756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760575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83216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6075" y="1125538"/>
            <a:ext cx="1908175" cy="48244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25538"/>
            <a:ext cx="5572125" cy="48244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79311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13871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54545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983600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71550" y="2636838"/>
            <a:ext cx="3703638"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27588" y="2636838"/>
            <a:ext cx="3705225" cy="151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13432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72824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8145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9674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50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12293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47470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74568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3688" y="1196975"/>
            <a:ext cx="1889125" cy="2952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71550" y="1196975"/>
            <a:ext cx="5519738" cy="2952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6869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3.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3.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3.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11"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defRPr>
          <a:solidFill>
            <a:srgbClr val="0A4E78"/>
          </a:solidFill>
          <a:latin typeface="+mn-lt"/>
          <a:ea typeface="+mn-ea"/>
          <a:cs typeface="+mn-cs"/>
        </a:defRPr>
      </a:lvl1pPr>
      <a:lvl2pPr marL="742950" indent="-285750" algn="l" rtl="0" eaLnBrk="0" fontAlgn="base" hangingPunct="0">
        <a:spcBef>
          <a:spcPct val="20000"/>
        </a:spcBef>
        <a:spcAft>
          <a:spcPct val="0"/>
        </a:spcAft>
        <a:defRPr>
          <a:solidFill>
            <a:srgbClr val="0A4E78"/>
          </a:solidFill>
          <a:latin typeface="+mn-lt"/>
          <a:cs typeface="+mn-cs"/>
        </a:defRPr>
      </a:lvl2pPr>
      <a:lvl3pPr marL="1143000" indent="-228600" algn="l" rtl="0" eaLnBrk="0" fontAlgn="base" hangingPunct="0">
        <a:spcBef>
          <a:spcPct val="20000"/>
        </a:spcBef>
        <a:spcAft>
          <a:spcPct val="0"/>
        </a:spcAft>
        <a:defRPr>
          <a:solidFill>
            <a:srgbClr val="0A4E78"/>
          </a:solidFill>
          <a:latin typeface="+mn-lt"/>
          <a:cs typeface="+mn-cs"/>
        </a:defRPr>
      </a:lvl3pPr>
      <a:lvl4pPr marL="1600200" indent="-228600" algn="l" rtl="0" eaLnBrk="0" fontAlgn="base" hangingPunct="0">
        <a:spcBef>
          <a:spcPct val="20000"/>
        </a:spcBef>
        <a:spcAft>
          <a:spcPct val="0"/>
        </a:spcAft>
        <a:defRPr>
          <a:solidFill>
            <a:srgbClr val="0A4E78"/>
          </a:solidFill>
          <a:latin typeface="+mn-lt"/>
          <a:cs typeface="+mn-cs"/>
        </a:defRPr>
      </a:lvl4pPr>
      <a:lvl5pPr marL="2057400" indent="-228600" algn="l" rtl="0" eaLnBrk="0" fontAlgn="base" hangingPunct="0">
        <a:spcBef>
          <a:spcPct val="20000"/>
        </a:spcBef>
        <a:spcAft>
          <a:spcPct val="0"/>
        </a:spcAft>
        <a:defRPr>
          <a:solidFill>
            <a:srgbClr val="0A4E78"/>
          </a:solidFill>
          <a:latin typeface="+mn-lt"/>
          <a:cs typeface="+mn-cs"/>
        </a:defRPr>
      </a:lvl5pPr>
      <a:lvl6pPr marL="2514600" indent="-228600" algn="l" rtl="0" fontAlgn="base">
        <a:spcBef>
          <a:spcPct val="20000"/>
        </a:spcBef>
        <a:spcAft>
          <a:spcPct val="0"/>
        </a:spcAft>
        <a:defRPr>
          <a:solidFill>
            <a:srgbClr val="0A4E78"/>
          </a:solidFill>
          <a:latin typeface="+mn-lt"/>
          <a:cs typeface="+mn-cs"/>
        </a:defRPr>
      </a:lvl6pPr>
      <a:lvl7pPr marL="2971800" indent="-228600" algn="l" rtl="0" fontAlgn="base">
        <a:spcBef>
          <a:spcPct val="20000"/>
        </a:spcBef>
        <a:spcAft>
          <a:spcPct val="0"/>
        </a:spcAft>
        <a:defRPr>
          <a:solidFill>
            <a:srgbClr val="0A4E78"/>
          </a:solidFill>
          <a:latin typeface="+mn-lt"/>
          <a:cs typeface="+mn-cs"/>
        </a:defRPr>
      </a:lvl7pPr>
      <a:lvl8pPr marL="3429000" indent="-228600" algn="l" rtl="0" fontAlgn="base">
        <a:spcBef>
          <a:spcPct val="20000"/>
        </a:spcBef>
        <a:spcAft>
          <a:spcPct val="0"/>
        </a:spcAft>
        <a:defRPr>
          <a:solidFill>
            <a:srgbClr val="0A4E78"/>
          </a:solidFill>
          <a:latin typeface="+mn-lt"/>
          <a:cs typeface="+mn-cs"/>
        </a:defRPr>
      </a:lvl8pPr>
      <a:lvl9pPr marL="3886200" indent="-228600" algn="l" rtl="0" fontAlgn="base">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971550" y="2708275"/>
            <a:ext cx="757237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defRPr>
          <a:solidFill>
            <a:srgbClr val="0A4E78"/>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000">
          <a:solidFill>
            <a:schemeClr val="tx1"/>
          </a:solidFill>
          <a:latin typeface="+mn-lt"/>
          <a:cs typeface="+mn-cs"/>
        </a:defRPr>
      </a:lvl4pPr>
      <a:lvl5pPr marL="2057400" indent="-228600" algn="l" rtl="0" eaLnBrk="0" fontAlgn="base" hangingPunct="0">
        <a:spcBef>
          <a:spcPct val="20000"/>
        </a:spcBef>
        <a:spcAft>
          <a:spcPct val="0"/>
        </a:spcAft>
        <a:defRPr sz="2000">
          <a:solidFill>
            <a:schemeClr val="tx1"/>
          </a:solidFill>
          <a:latin typeface="+mn-lt"/>
          <a:cs typeface="+mn-cs"/>
        </a:defRPr>
      </a:lvl5pPr>
      <a:lvl6pPr marL="2514600" indent="-228600" algn="l" rtl="0" fontAlgn="base">
        <a:spcBef>
          <a:spcPct val="20000"/>
        </a:spcBef>
        <a:spcAft>
          <a:spcPct val="0"/>
        </a:spcAft>
        <a:defRPr sz="2000">
          <a:solidFill>
            <a:schemeClr val="tx1"/>
          </a:solidFill>
          <a:latin typeface="+mn-lt"/>
          <a:cs typeface="+mn-cs"/>
        </a:defRPr>
      </a:lvl6pPr>
      <a:lvl7pPr marL="2971800" indent="-228600" algn="l" rtl="0" fontAlgn="base">
        <a:spcBef>
          <a:spcPct val="20000"/>
        </a:spcBef>
        <a:spcAft>
          <a:spcPct val="0"/>
        </a:spcAft>
        <a:defRPr sz="2000">
          <a:solidFill>
            <a:schemeClr val="tx1"/>
          </a:solidFill>
          <a:latin typeface="+mn-lt"/>
          <a:cs typeface="+mn-cs"/>
        </a:defRPr>
      </a:lvl7pPr>
      <a:lvl8pPr marL="3429000" indent="-228600" algn="l" rtl="0" fontAlgn="base">
        <a:spcBef>
          <a:spcPct val="20000"/>
        </a:spcBef>
        <a:spcAft>
          <a:spcPct val="0"/>
        </a:spcAft>
        <a:defRPr sz="2000">
          <a:solidFill>
            <a:schemeClr val="tx1"/>
          </a:solidFill>
          <a:latin typeface="+mn-lt"/>
          <a:cs typeface="+mn-cs"/>
        </a:defRPr>
      </a:lvl8pPr>
      <a:lvl9pPr marL="3886200" indent="-228600" algn="l" rtl="0" fontAlgn="base">
        <a:spcBef>
          <a:spcPct val="20000"/>
        </a:spcBef>
        <a:spcAft>
          <a:spcPct val="0"/>
        </a:spcAf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71550" y="2636838"/>
            <a:ext cx="76327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p:txBody>
      </p:sp>
      <p:sp>
        <p:nvSpPr>
          <p:cNvPr id="3075" name="Rectangle 7"/>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buChar char="•"/>
        <a:defRPr sz="1600" b="1">
          <a:solidFill>
            <a:srgbClr val="0A4E78"/>
          </a:solidFill>
          <a:latin typeface="+mn-lt"/>
          <a:ea typeface="+mn-ea"/>
          <a:cs typeface="+mn-cs"/>
        </a:defRPr>
      </a:lvl1pPr>
      <a:lvl2pPr marL="742950" indent="-285750" algn="l" rtl="0" eaLnBrk="0" fontAlgn="base" hangingPunct="0">
        <a:spcBef>
          <a:spcPct val="20000"/>
        </a:spcBef>
        <a:spcAft>
          <a:spcPct val="0"/>
        </a:spcAft>
        <a:buChar char="•"/>
        <a:defRPr sz="1600" b="1">
          <a:solidFill>
            <a:srgbClr val="0A4E78"/>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71550" y="2636838"/>
            <a:ext cx="756126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1. Textmasterformate durch Klicken bearbeiten</a:t>
            </a:r>
          </a:p>
          <a:p>
            <a:pPr lvl="2"/>
            <a:r>
              <a:rPr lang="de-DE" altLang="de-DE"/>
              <a:t>Zweite Ebene</a:t>
            </a:r>
          </a:p>
          <a:p>
            <a:pPr lvl="2"/>
            <a:r>
              <a:rPr lang="de-DE" altLang="de-DE"/>
              <a:t>Dritte Ebene</a:t>
            </a:r>
          </a:p>
        </p:txBody>
      </p:sp>
      <p:sp>
        <p:nvSpPr>
          <p:cNvPr id="4099" name="Rectangle 3"/>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hf hdr="0" dt="0"/>
  <p:txStyles>
    <p:titleStyle>
      <a:lvl1pPr algn="l" rtl="0" eaLnBrk="0" fontAlgn="base" hangingPunct="0">
        <a:spcBef>
          <a:spcPct val="0"/>
        </a:spcBef>
        <a:spcAft>
          <a:spcPct val="0"/>
        </a:spcAft>
        <a:defRPr sz="2800" i="1">
          <a:solidFill>
            <a:srgbClr val="0A4E78"/>
          </a:solidFill>
          <a:latin typeface="+mj-lt"/>
          <a:ea typeface="+mj-ea"/>
          <a:cs typeface="+mj-cs"/>
        </a:defRPr>
      </a:lvl1pPr>
      <a:lvl2pPr algn="l" rtl="0" eaLnBrk="0" fontAlgn="base" hangingPunct="0">
        <a:spcBef>
          <a:spcPct val="0"/>
        </a:spcBef>
        <a:spcAft>
          <a:spcPct val="0"/>
        </a:spcAft>
        <a:defRPr sz="2800" i="1">
          <a:solidFill>
            <a:srgbClr val="0A4E78"/>
          </a:solidFill>
          <a:latin typeface="Arial" charset="0"/>
          <a:cs typeface="Arial" charset="0"/>
        </a:defRPr>
      </a:lvl2pPr>
      <a:lvl3pPr algn="l" rtl="0" eaLnBrk="0" fontAlgn="base" hangingPunct="0">
        <a:spcBef>
          <a:spcPct val="0"/>
        </a:spcBef>
        <a:spcAft>
          <a:spcPct val="0"/>
        </a:spcAft>
        <a:defRPr sz="2800" i="1">
          <a:solidFill>
            <a:srgbClr val="0A4E78"/>
          </a:solidFill>
          <a:latin typeface="Arial" charset="0"/>
          <a:cs typeface="Arial" charset="0"/>
        </a:defRPr>
      </a:lvl3pPr>
      <a:lvl4pPr algn="l" rtl="0" eaLnBrk="0" fontAlgn="base" hangingPunct="0">
        <a:spcBef>
          <a:spcPct val="0"/>
        </a:spcBef>
        <a:spcAft>
          <a:spcPct val="0"/>
        </a:spcAft>
        <a:defRPr sz="2800" i="1">
          <a:solidFill>
            <a:srgbClr val="0A4E78"/>
          </a:solidFill>
          <a:latin typeface="Arial" charset="0"/>
          <a:cs typeface="Arial" charset="0"/>
        </a:defRPr>
      </a:lvl4pPr>
      <a:lvl5pPr algn="l" rtl="0" eaLnBrk="0" fontAlgn="base" hangingPunct="0">
        <a:spcBef>
          <a:spcPct val="0"/>
        </a:spcBef>
        <a:spcAft>
          <a:spcPct val="0"/>
        </a:spcAft>
        <a:defRPr sz="2800" i="1">
          <a:solidFill>
            <a:srgbClr val="0A4E78"/>
          </a:solidFill>
          <a:latin typeface="Arial" charset="0"/>
          <a:cs typeface="Arial" charset="0"/>
        </a:defRPr>
      </a:lvl5pPr>
      <a:lvl6pPr marL="457200" algn="l" rtl="0" fontAlgn="base">
        <a:spcBef>
          <a:spcPct val="0"/>
        </a:spcBef>
        <a:spcAft>
          <a:spcPct val="0"/>
        </a:spcAft>
        <a:defRPr sz="2800" i="1">
          <a:solidFill>
            <a:srgbClr val="0A4E78"/>
          </a:solidFill>
          <a:latin typeface="Arial" charset="0"/>
          <a:cs typeface="Arial" charset="0"/>
        </a:defRPr>
      </a:lvl6pPr>
      <a:lvl7pPr marL="914400" algn="l" rtl="0" fontAlgn="base">
        <a:spcBef>
          <a:spcPct val="0"/>
        </a:spcBef>
        <a:spcAft>
          <a:spcPct val="0"/>
        </a:spcAft>
        <a:defRPr sz="2800" i="1">
          <a:solidFill>
            <a:srgbClr val="0A4E78"/>
          </a:solidFill>
          <a:latin typeface="Arial" charset="0"/>
          <a:cs typeface="Arial" charset="0"/>
        </a:defRPr>
      </a:lvl7pPr>
      <a:lvl8pPr marL="1371600" algn="l" rtl="0" fontAlgn="base">
        <a:spcBef>
          <a:spcPct val="0"/>
        </a:spcBef>
        <a:spcAft>
          <a:spcPct val="0"/>
        </a:spcAft>
        <a:defRPr sz="2800" i="1">
          <a:solidFill>
            <a:srgbClr val="0A4E78"/>
          </a:solidFill>
          <a:latin typeface="Arial" charset="0"/>
          <a:cs typeface="Arial" charset="0"/>
        </a:defRPr>
      </a:lvl8pPr>
      <a:lvl9pPr marL="1828800" algn="l" rtl="0" fontAlgn="base">
        <a:spcBef>
          <a:spcPct val="0"/>
        </a:spcBef>
        <a:spcAft>
          <a:spcPct val="0"/>
        </a:spcAft>
        <a:defRPr sz="2800" i="1">
          <a:solidFill>
            <a:srgbClr val="0A4E78"/>
          </a:solidFill>
          <a:latin typeface="Arial" charset="0"/>
          <a:cs typeface="Arial" charset="0"/>
        </a:defRPr>
      </a:lvl9pPr>
    </p:titleStyle>
    <p:bodyStyle>
      <a:lvl1pPr marL="342900" indent="-342900" algn="l" rtl="0" eaLnBrk="0" fontAlgn="base" hangingPunct="0">
        <a:spcBef>
          <a:spcPct val="20000"/>
        </a:spcBef>
        <a:spcAft>
          <a:spcPct val="0"/>
        </a:spcAft>
        <a:tabLst>
          <a:tab pos="180975" algn="l"/>
        </a:tabLst>
        <a:defRPr sz="1600" b="1">
          <a:solidFill>
            <a:srgbClr val="0A4E78"/>
          </a:solidFill>
          <a:latin typeface="+mn-lt"/>
          <a:ea typeface="+mn-ea"/>
          <a:cs typeface="+mn-cs"/>
        </a:defRPr>
      </a:lvl1pPr>
      <a:lvl2pPr marL="180975" indent="-1588" algn="l" rtl="0" eaLnBrk="0" fontAlgn="base" hangingPunct="0">
        <a:spcBef>
          <a:spcPct val="20000"/>
        </a:spcBef>
        <a:spcAft>
          <a:spcPct val="0"/>
        </a:spcAft>
        <a:buAutoNum type="arabicPeriod"/>
        <a:tabLst>
          <a:tab pos="180975" algn="l"/>
        </a:tabLst>
        <a:defRPr sz="1600" b="1">
          <a:solidFill>
            <a:srgbClr val="0A4E78"/>
          </a:solidFill>
          <a:latin typeface="+mn-lt"/>
          <a:cs typeface="+mn-cs"/>
        </a:defRPr>
      </a:lvl2pPr>
      <a:lvl3pPr marL="534988" indent="-174625" algn="l" rtl="0" eaLnBrk="0" fontAlgn="base" hangingPunct="0">
        <a:spcBef>
          <a:spcPct val="20000"/>
        </a:spcBef>
        <a:spcAft>
          <a:spcPct val="0"/>
        </a:spcAft>
        <a:buChar char="•"/>
        <a:tabLst>
          <a:tab pos="180975" algn="l"/>
        </a:tabLst>
        <a:defRPr sz="1400">
          <a:solidFill>
            <a:schemeClr val="tx1"/>
          </a:solidFill>
          <a:latin typeface="+mn-lt"/>
          <a:cs typeface="+mn-cs"/>
        </a:defRPr>
      </a:lvl3pPr>
      <a:lvl4pPr marL="2114550" indent="-381000" algn="l" rtl="0" eaLnBrk="0" fontAlgn="base" hangingPunct="0">
        <a:spcBef>
          <a:spcPct val="20000"/>
        </a:spcBef>
        <a:spcAft>
          <a:spcPct val="0"/>
        </a:spcAft>
        <a:buChar char="•"/>
        <a:tabLst>
          <a:tab pos="180975" algn="l"/>
        </a:tabLst>
        <a:defRPr sz="2000">
          <a:solidFill>
            <a:schemeClr val="tx1"/>
          </a:solidFill>
          <a:latin typeface="+mn-lt"/>
          <a:cs typeface="+mn-cs"/>
        </a:defRPr>
      </a:lvl4pPr>
      <a:lvl5pPr marL="2674938" indent="-381000" algn="l" rtl="0" eaLnBrk="0" fontAlgn="base" hangingPunct="0">
        <a:spcBef>
          <a:spcPct val="20000"/>
        </a:spcBef>
        <a:spcAft>
          <a:spcPct val="0"/>
        </a:spcAft>
        <a:buChar char="»"/>
        <a:tabLst>
          <a:tab pos="180975" algn="l"/>
        </a:tabLst>
        <a:defRPr sz="2000">
          <a:solidFill>
            <a:schemeClr val="tx1"/>
          </a:solidFill>
          <a:latin typeface="+mn-lt"/>
          <a:cs typeface="+mn-cs"/>
        </a:defRPr>
      </a:lvl5pPr>
      <a:lvl6pPr marL="3132138" indent="-381000" algn="l" rtl="0" fontAlgn="base">
        <a:spcBef>
          <a:spcPct val="20000"/>
        </a:spcBef>
        <a:spcAft>
          <a:spcPct val="0"/>
        </a:spcAft>
        <a:buChar char="»"/>
        <a:tabLst>
          <a:tab pos="180975" algn="l"/>
        </a:tabLst>
        <a:defRPr sz="2000">
          <a:solidFill>
            <a:schemeClr val="tx1"/>
          </a:solidFill>
          <a:latin typeface="+mn-lt"/>
          <a:cs typeface="+mn-cs"/>
        </a:defRPr>
      </a:lvl6pPr>
      <a:lvl7pPr marL="3589338" indent="-381000" algn="l" rtl="0" fontAlgn="base">
        <a:spcBef>
          <a:spcPct val="20000"/>
        </a:spcBef>
        <a:spcAft>
          <a:spcPct val="0"/>
        </a:spcAft>
        <a:buChar char="»"/>
        <a:tabLst>
          <a:tab pos="180975" algn="l"/>
        </a:tabLst>
        <a:defRPr sz="2000">
          <a:solidFill>
            <a:schemeClr val="tx1"/>
          </a:solidFill>
          <a:latin typeface="+mn-lt"/>
          <a:cs typeface="+mn-cs"/>
        </a:defRPr>
      </a:lvl7pPr>
      <a:lvl8pPr marL="4046538" indent="-381000" algn="l" rtl="0" fontAlgn="base">
        <a:spcBef>
          <a:spcPct val="20000"/>
        </a:spcBef>
        <a:spcAft>
          <a:spcPct val="0"/>
        </a:spcAft>
        <a:buChar char="»"/>
        <a:tabLst>
          <a:tab pos="180975" algn="l"/>
        </a:tabLst>
        <a:defRPr sz="2000">
          <a:solidFill>
            <a:schemeClr val="tx1"/>
          </a:solidFill>
          <a:latin typeface="+mn-lt"/>
          <a:cs typeface="+mn-cs"/>
        </a:defRPr>
      </a:lvl8pPr>
      <a:lvl9pPr marL="4503738" indent="-381000" algn="l" rtl="0" fontAlgn="base">
        <a:spcBef>
          <a:spcPct val="20000"/>
        </a:spcBef>
        <a:spcAft>
          <a:spcPct val="0"/>
        </a:spcAft>
        <a:buChar char="»"/>
        <a:tabLst>
          <a:tab pos="180975" algn="l"/>
        </a:tabLs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1027" name="Rectangle 10"/>
          <p:cNvSpPr>
            <a:spLocks noGrp="1" noChangeArrowheads="1"/>
          </p:cNvSpPr>
          <p:nvPr>
            <p:ph type="body" idx="1"/>
          </p:nvPr>
        </p:nvSpPr>
        <p:spPr bwMode="auto">
          <a:xfrm>
            <a:off x="971550" y="2709863"/>
            <a:ext cx="76327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Lst>
  <p:hf hdr="0" dt="0"/>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a:solidFill>
            <a:srgbClr val="0A4E78"/>
          </a:solidFill>
          <a:latin typeface="+mn-lt"/>
          <a:cs typeface="+mn-cs"/>
        </a:defRPr>
      </a:lvl2pPr>
      <a:lvl3pPr marL="1143000" indent="-228600" algn="l" rtl="0" eaLnBrk="1" fontAlgn="base" hangingPunct="1">
        <a:spcBef>
          <a:spcPct val="20000"/>
        </a:spcBef>
        <a:spcAft>
          <a:spcPct val="0"/>
        </a:spcAft>
        <a:defRPr>
          <a:solidFill>
            <a:srgbClr val="0A4E78"/>
          </a:solidFill>
          <a:latin typeface="+mn-lt"/>
          <a:cs typeface="+mn-cs"/>
        </a:defRPr>
      </a:lvl3pPr>
      <a:lvl4pPr marL="1600200" indent="-228600" algn="l" rtl="0" eaLnBrk="1" fontAlgn="base" hangingPunct="1">
        <a:spcBef>
          <a:spcPct val="20000"/>
        </a:spcBef>
        <a:spcAft>
          <a:spcPct val="0"/>
        </a:spcAft>
        <a:defRPr>
          <a:solidFill>
            <a:srgbClr val="0A4E78"/>
          </a:solidFill>
          <a:latin typeface="+mn-lt"/>
          <a:cs typeface="+mn-cs"/>
        </a:defRPr>
      </a:lvl4pPr>
      <a:lvl5pPr marL="2057400" indent="-228600" algn="l" rtl="0" eaLnBrk="1" fontAlgn="base" hangingPunct="1">
        <a:spcBef>
          <a:spcPct val="20000"/>
        </a:spcBef>
        <a:spcAft>
          <a:spcPct val="0"/>
        </a:spcAft>
        <a:defRPr>
          <a:solidFill>
            <a:srgbClr val="0A4E78"/>
          </a:solidFill>
          <a:latin typeface="+mn-lt"/>
          <a:cs typeface="+mn-cs"/>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971550" y="2708275"/>
            <a:ext cx="757237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cs typeface="+mn-cs"/>
        </a:defRPr>
      </a:lvl2pPr>
      <a:lvl3pPr marL="1143000" indent="-228600" algn="l" rtl="0" eaLnBrk="1" fontAlgn="base" hangingPunct="1">
        <a:spcBef>
          <a:spcPct val="20000"/>
        </a:spcBef>
        <a:spcAft>
          <a:spcPct val="0"/>
        </a:spcAft>
        <a:defRPr sz="2400">
          <a:solidFill>
            <a:schemeClr val="tx1"/>
          </a:solidFill>
          <a:latin typeface="+mn-lt"/>
          <a:cs typeface="+mn-cs"/>
        </a:defRPr>
      </a:lvl3pPr>
      <a:lvl4pPr marL="1600200" indent="-228600" algn="l" rtl="0" eaLnBrk="1" fontAlgn="base" hangingPunct="1">
        <a:spcBef>
          <a:spcPct val="20000"/>
        </a:spcBef>
        <a:spcAft>
          <a:spcPct val="0"/>
        </a:spcAft>
        <a:defRPr sz="2000">
          <a:solidFill>
            <a:schemeClr val="tx1"/>
          </a:solidFill>
          <a:latin typeface="+mn-lt"/>
          <a:cs typeface="+mn-cs"/>
        </a:defRPr>
      </a:lvl4pPr>
      <a:lvl5pPr marL="2057400" indent="-228600" algn="l" rtl="0" eaLnBrk="1" fontAlgn="base" hangingPunct="1">
        <a:spcBef>
          <a:spcPct val="20000"/>
        </a:spcBef>
        <a:spcAft>
          <a:spcPct val="0"/>
        </a:spcAft>
        <a:defRPr sz="2000">
          <a:solidFill>
            <a:schemeClr val="tx1"/>
          </a:solidFill>
          <a:latin typeface="+mn-lt"/>
          <a:cs typeface="+mn-cs"/>
        </a:defRPr>
      </a:lvl5pPr>
      <a:lvl6pPr marL="2514600" indent="-228600" algn="l" rtl="0" eaLnBrk="1" fontAlgn="base" hangingPunct="1">
        <a:spcBef>
          <a:spcPct val="20000"/>
        </a:spcBef>
        <a:spcAft>
          <a:spcPct val="0"/>
        </a:spcAft>
        <a:defRPr sz="2000">
          <a:solidFill>
            <a:schemeClr val="tx1"/>
          </a:solidFill>
          <a:latin typeface="+mn-lt"/>
          <a:cs typeface="+mn-cs"/>
        </a:defRPr>
      </a:lvl6pPr>
      <a:lvl7pPr marL="2971800" indent="-228600" algn="l" rtl="0" eaLnBrk="1" fontAlgn="base" hangingPunct="1">
        <a:spcBef>
          <a:spcPct val="20000"/>
        </a:spcBef>
        <a:spcAft>
          <a:spcPct val="0"/>
        </a:spcAft>
        <a:defRPr sz="2000">
          <a:solidFill>
            <a:schemeClr val="tx1"/>
          </a:solidFill>
          <a:latin typeface="+mn-lt"/>
          <a:cs typeface="+mn-cs"/>
        </a:defRPr>
      </a:lvl7pPr>
      <a:lvl8pPr marL="3429000" indent="-228600" algn="l" rtl="0" eaLnBrk="1" fontAlgn="base" hangingPunct="1">
        <a:spcBef>
          <a:spcPct val="20000"/>
        </a:spcBef>
        <a:spcAft>
          <a:spcPct val="0"/>
        </a:spcAft>
        <a:defRPr sz="2000">
          <a:solidFill>
            <a:schemeClr val="tx1"/>
          </a:solidFill>
          <a:latin typeface="+mn-lt"/>
          <a:cs typeface="+mn-cs"/>
        </a:defRPr>
      </a:lvl8pPr>
      <a:lvl9pPr marL="3886200" indent="-228600" algn="l" rtl="0" eaLnBrk="1" fontAlgn="base" hangingPunct="1">
        <a:spcBef>
          <a:spcPct val="20000"/>
        </a:spcBef>
        <a:spcAft>
          <a:spcPct val="0"/>
        </a:spcAf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971550" y="2636838"/>
            <a:ext cx="7632700"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p:txBody>
      </p:sp>
      <p:sp>
        <p:nvSpPr>
          <p:cNvPr id="3075" name="Rectangle 7"/>
          <p:cNvSpPr>
            <a:spLocks noGrp="1" noChangeArrowheads="1"/>
          </p:cNvSpPr>
          <p:nvPr>
            <p:ph type="title"/>
          </p:nvPr>
        </p:nvSpPr>
        <p:spPr bwMode="auto">
          <a:xfrm>
            <a:off x="971550" y="1125538"/>
            <a:ext cx="7632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buChar char="•"/>
        <a:defRPr sz="1600" b="1">
          <a:solidFill>
            <a:srgbClr val="0A4E78"/>
          </a:solidFill>
          <a:latin typeface="+mn-lt"/>
          <a:ea typeface="+mn-ea"/>
          <a:cs typeface="+mn-cs"/>
        </a:defRPr>
      </a:lvl1pPr>
      <a:lvl2pPr marL="742950" indent="-285750" algn="l" rtl="0" eaLnBrk="1" fontAlgn="base" hangingPunct="1">
        <a:spcBef>
          <a:spcPct val="20000"/>
        </a:spcBef>
        <a:spcAft>
          <a:spcPct val="0"/>
        </a:spcAft>
        <a:buChar char="•"/>
        <a:defRPr sz="1600" b="1">
          <a:solidFill>
            <a:srgbClr val="0A4E78"/>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971550" y="2636838"/>
            <a:ext cx="7561263"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1. Textmasterformate durch Klicken bearbeiten</a:t>
            </a:r>
          </a:p>
          <a:p>
            <a:pPr lvl="2"/>
            <a:r>
              <a:rPr lang="de-DE" altLang="de-DE"/>
              <a:t>Zweite Ebene</a:t>
            </a:r>
          </a:p>
          <a:p>
            <a:pPr lvl="2"/>
            <a:r>
              <a:rPr lang="de-DE" altLang="de-DE"/>
              <a:t>Dritte Ebene</a:t>
            </a:r>
          </a:p>
        </p:txBody>
      </p:sp>
      <p:sp>
        <p:nvSpPr>
          <p:cNvPr id="4099" name="Rectangle 3"/>
          <p:cNvSpPr>
            <a:spLocks noGrp="1" noChangeArrowheads="1"/>
          </p:cNvSpPr>
          <p:nvPr>
            <p:ph type="title"/>
          </p:nvPr>
        </p:nvSpPr>
        <p:spPr bwMode="auto">
          <a:xfrm>
            <a:off x="971550" y="1196975"/>
            <a:ext cx="75612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alt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l" rtl="0" eaLnBrk="1" fontAlgn="base" hangingPunct="1">
        <a:spcBef>
          <a:spcPct val="0"/>
        </a:spcBef>
        <a:spcAft>
          <a:spcPct val="0"/>
        </a:spcAft>
        <a:defRPr sz="2800" i="1">
          <a:solidFill>
            <a:srgbClr val="0A4E78"/>
          </a:solidFill>
          <a:latin typeface="+mj-lt"/>
          <a:ea typeface="+mj-ea"/>
          <a:cs typeface="+mj-cs"/>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tabLst>
          <a:tab pos="180975" algn="l"/>
        </a:tabLst>
        <a:defRPr sz="1600" b="1">
          <a:solidFill>
            <a:srgbClr val="0A4E78"/>
          </a:solidFill>
          <a:latin typeface="+mn-lt"/>
          <a:ea typeface="+mn-ea"/>
          <a:cs typeface="+mn-cs"/>
        </a:defRPr>
      </a:lvl1pPr>
      <a:lvl2pPr marL="180975" indent="-1588" algn="l" rtl="0" eaLnBrk="1" fontAlgn="base" hangingPunct="1">
        <a:spcBef>
          <a:spcPct val="20000"/>
        </a:spcBef>
        <a:spcAft>
          <a:spcPct val="0"/>
        </a:spcAft>
        <a:buAutoNum type="arabicPeriod"/>
        <a:tabLst>
          <a:tab pos="180975" algn="l"/>
        </a:tabLst>
        <a:defRPr sz="1600" b="1">
          <a:solidFill>
            <a:srgbClr val="0A4E78"/>
          </a:solidFill>
          <a:latin typeface="+mn-lt"/>
          <a:cs typeface="+mn-cs"/>
        </a:defRPr>
      </a:lvl2pPr>
      <a:lvl3pPr marL="534988" indent="-174625" algn="l" rtl="0" eaLnBrk="1" fontAlgn="base" hangingPunct="1">
        <a:spcBef>
          <a:spcPct val="20000"/>
        </a:spcBef>
        <a:spcAft>
          <a:spcPct val="0"/>
        </a:spcAft>
        <a:buChar char="•"/>
        <a:tabLst>
          <a:tab pos="180975" algn="l"/>
        </a:tabLst>
        <a:defRPr sz="1400">
          <a:solidFill>
            <a:schemeClr val="tx1"/>
          </a:solidFill>
          <a:latin typeface="+mn-lt"/>
          <a:cs typeface="+mn-cs"/>
        </a:defRPr>
      </a:lvl3pPr>
      <a:lvl4pPr marL="2114550" indent="-381000" algn="l" rtl="0" eaLnBrk="1" fontAlgn="base" hangingPunct="1">
        <a:spcBef>
          <a:spcPct val="20000"/>
        </a:spcBef>
        <a:spcAft>
          <a:spcPct val="0"/>
        </a:spcAft>
        <a:buChar char="•"/>
        <a:tabLst>
          <a:tab pos="180975" algn="l"/>
        </a:tabLst>
        <a:defRPr sz="2000">
          <a:solidFill>
            <a:schemeClr val="tx1"/>
          </a:solidFill>
          <a:latin typeface="+mn-lt"/>
          <a:cs typeface="+mn-cs"/>
        </a:defRPr>
      </a:lvl4pPr>
      <a:lvl5pPr marL="2674938" indent="-381000" algn="l" rtl="0" eaLnBrk="1" fontAlgn="base" hangingPunct="1">
        <a:spcBef>
          <a:spcPct val="20000"/>
        </a:spcBef>
        <a:spcAft>
          <a:spcPct val="0"/>
        </a:spcAft>
        <a:buChar char="»"/>
        <a:tabLst>
          <a:tab pos="180975" algn="l"/>
        </a:tabLst>
        <a:defRPr sz="2000">
          <a:solidFill>
            <a:schemeClr val="tx1"/>
          </a:solidFill>
          <a:latin typeface="+mn-lt"/>
          <a:cs typeface="+mn-cs"/>
        </a:defRPr>
      </a:lvl5pPr>
      <a:lvl6pPr marL="3132138" indent="-381000" algn="l" rtl="0" eaLnBrk="1" fontAlgn="base" hangingPunct="1">
        <a:spcBef>
          <a:spcPct val="20000"/>
        </a:spcBef>
        <a:spcAft>
          <a:spcPct val="0"/>
        </a:spcAft>
        <a:buChar char="»"/>
        <a:tabLst>
          <a:tab pos="180975" algn="l"/>
        </a:tabLst>
        <a:defRPr sz="2000">
          <a:solidFill>
            <a:schemeClr val="tx1"/>
          </a:solidFill>
          <a:latin typeface="+mn-lt"/>
          <a:cs typeface="+mn-cs"/>
        </a:defRPr>
      </a:lvl6pPr>
      <a:lvl7pPr marL="3589338" indent="-381000" algn="l" rtl="0" eaLnBrk="1" fontAlgn="base" hangingPunct="1">
        <a:spcBef>
          <a:spcPct val="20000"/>
        </a:spcBef>
        <a:spcAft>
          <a:spcPct val="0"/>
        </a:spcAft>
        <a:buChar char="»"/>
        <a:tabLst>
          <a:tab pos="180975" algn="l"/>
        </a:tabLst>
        <a:defRPr sz="2000">
          <a:solidFill>
            <a:schemeClr val="tx1"/>
          </a:solidFill>
          <a:latin typeface="+mn-lt"/>
          <a:cs typeface="+mn-cs"/>
        </a:defRPr>
      </a:lvl7pPr>
      <a:lvl8pPr marL="4046538" indent="-381000" algn="l" rtl="0" eaLnBrk="1" fontAlgn="base" hangingPunct="1">
        <a:spcBef>
          <a:spcPct val="20000"/>
        </a:spcBef>
        <a:spcAft>
          <a:spcPct val="0"/>
        </a:spcAft>
        <a:buChar char="»"/>
        <a:tabLst>
          <a:tab pos="180975" algn="l"/>
        </a:tabLst>
        <a:defRPr sz="2000">
          <a:solidFill>
            <a:schemeClr val="tx1"/>
          </a:solidFill>
          <a:latin typeface="+mn-lt"/>
          <a:cs typeface="+mn-cs"/>
        </a:defRPr>
      </a:lvl8pPr>
      <a:lvl9pPr marL="4503738" indent="-381000" algn="l" rtl="0" eaLnBrk="1" fontAlgn="base" hangingPunct="1">
        <a:spcBef>
          <a:spcPct val="20000"/>
        </a:spcBef>
        <a:spcAft>
          <a:spcPct val="0"/>
        </a:spcAft>
        <a:buChar char="»"/>
        <a:tabLst>
          <a:tab pos="180975" algn="l"/>
        </a:tabLst>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Maria.Weigand@stmas.bayern.d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755650" y="2632075"/>
            <a:ext cx="7054850" cy="2324100"/>
          </a:xfrm>
          <a:noFill/>
        </p:spPr>
        <p:txBody>
          <a:bodyPr anchor="ctr"/>
          <a:lstStyle/>
          <a:p>
            <a:pPr algn="ctr" eaLnBrk="1" hangingPunct="1"/>
            <a:r>
              <a:rPr lang="de-DE" altLang="de-DE" sz="2400" b="1" dirty="0">
                <a:solidFill>
                  <a:schemeClr val="tx1"/>
                </a:solidFill>
              </a:rPr>
              <a:t>Dienstbesprechung </a:t>
            </a:r>
            <a:br>
              <a:rPr lang="de-DE" altLang="de-DE" sz="2400" b="1" dirty="0">
                <a:solidFill>
                  <a:schemeClr val="tx1"/>
                </a:solidFill>
              </a:rPr>
            </a:br>
            <a:r>
              <a:rPr lang="de-DE" altLang="de-DE" sz="2400" b="1" dirty="0">
                <a:solidFill>
                  <a:schemeClr val="tx1"/>
                </a:solidFill>
              </a:rPr>
              <a:t>der Koordinatoren für Seniorenarbeit</a:t>
            </a:r>
            <a:br>
              <a:rPr lang="de-DE" altLang="de-DE" sz="2400" b="1" dirty="0">
                <a:solidFill>
                  <a:schemeClr val="tx1"/>
                </a:solidFill>
              </a:rPr>
            </a:br>
            <a:r>
              <a:rPr lang="de-DE" altLang="de-DE" sz="2400" b="1" dirty="0">
                <a:solidFill>
                  <a:schemeClr val="tx1"/>
                </a:solidFill>
              </a:rPr>
              <a:t> der Landkreise und kreisfreien Städte</a:t>
            </a:r>
            <a:br>
              <a:rPr lang="de-DE" altLang="de-DE" b="1" dirty="0">
                <a:solidFill>
                  <a:schemeClr val="tx1"/>
                </a:solidFill>
              </a:rPr>
            </a:br>
            <a:br>
              <a:rPr lang="de-DE" altLang="de-DE" b="1" dirty="0">
                <a:solidFill>
                  <a:schemeClr val="tx1"/>
                </a:solidFill>
              </a:rPr>
            </a:br>
            <a:r>
              <a:rPr lang="de-DE" altLang="de-DE" sz="1800" b="1" dirty="0">
                <a:solidFill>
                  <a:schemeClr val="tx1"/>
                </a:solidFill>
              </a:rPr>
              <a:t>München, 29. April 2014</a:t>
            </a:r>
            <a:br>
              <a:rPr lang="de-DE" altLang="de-DE" sz="1800" b="1" dirty="0">
                <a:solidFill>
                  <a:schemeClr val="tx1"/>
                </a:solidFill>
              </a:rPr>
            </a:br>
            <a:r>
              <a:rPr lang="de-DE" altLang="de-DE" sz="1800" b="1" dirty="0">
                <a:solidFill>
                  <a:schemeClr val="tx1"/>
                </a:solidFill>
              </a:rPr>
              <a:t>Nürnberg, 30. April 2014</a:t>
            </a:r>
            <a:endParaRPr lang="de-DE" altLang="de-DE" dirty="0"/>
          </a:p>
        </p:txBody>
      </p:sp>
      <p:sp>
        <p:nvSpPr>
          <p:cNvPr id="6147" name="Text Box 7"/>
          <p:cNvSpPr txBox="1">
            <a:spLocks noChangeArrowheads="1"/>
          </p:cNvSpPr>
          <p:nvPr/>
        </p:nvSpPr>
        <p:spPr bwMode="auto">
          <a:xfrm>
            <a:off x="296863" y="5384800"/>
            <a:ext cx="49958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a:spcBef>
                <a:spcPct val="50000"/>
              </a:spcBef>
            </a:pPr>
            <a:br>
              <a:rPr lang="de-DE" altLang="de-DE" sz="1400">
                <a:solidFill>
                  <a:schemeClr val="tx1"/>
                </a:solidFill>
              </a:rPr>
            </a:br>
            <a:br>
              <a:rPr lang="de-DE" altLang="de-DE" sz="1400">
                <a:solidFill>
                  <a:schemeClr val="tx1"/>
                </a:solidFill>
              </a:rPr>
            </a:br>
            <a:r>
              <a:rPr lang="de-DE" altLang="de-DE" sz="1400">
                <a:solidFill>
                  <a:schemeClr val="tx1"/>
                </a:solidFill>
              </a:rPr>
              <a:t>Ministerialrätin Maria Weigand</a:t>
            </a:r>
            <a:br>
              <a:rPr lang="de-DE" altLang="de-DE" sz="1400">
                <a:solidFill>
                  <a:schemeClr val="tx1"/>
                </a:solidFill>
              </a:rPr>
            </a:br>
            <a:r>
              <a:rPr lang="de-DE" altLang="de-DE" sz="1400">
                <a:solidFill>
                  <a:schemeClr val="tx1"/>
                </a:solidFill>
              </a:rPr>
              <a:t>Leiterin des Referats Seniorenpolitik, Seniorenarbeit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836712"/>
            <a:ext cx="7632700" cy="926976"/>
          </a:xfrm>
        </p:spPr>
        <p:txBody>
          <a:bodyPr/>
          <a:lstStyle/>
          <a:p>
            <a:pPr lvl="1"/>
            <a:r>
              <a:rPr lang="de-DE" b="1" dirty="0"/>
              <a:t> Ausblick</a:t>
            </a:r>
            <a:br>
              <a:rPr lang="de-DE" b="1" dirty="0"/>
            </a:br>
            <a:endParaRPr lang="de-DE" dirty="0"/>
          </a:p>
        </p:txBody>
      </p:sp>
      <p:sp>
        <p:nvSpPr>
          <p:cNvPr id="20483" name="Rectangle 5"/>
          <p:cNvSpPr>
            <a:spLocks noChangeArrowheads="1"/>
          </p:cNvSpPr>
          <p:nvPr/>
        </p:nvSpPr>
        <p:spPr bwMode="auto">
          <a:xfrm>
            <a:off x="611560" y="1412776"/>
            <a:ext cx="8064128" cy="46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altLang="en-US" dirty="0">
              <a:solidFill>
                <a:srgbClr val="000000"/>
              </a:solidFill>
            </a:endParaRPr>
          </a:p>
          <a:p>
            <a:pPr lvl="1"/>
            <a:endParaRPr lang="de-DE" sz="2800" b="1" dirty="0"/>
          </a:p>
          <a:p>
            <a:pPr lvl="1"/>
            <a:r>
              <a:rPr lang="de-DE" dirty="0"/>
              <a:t>Regierungserklärung des Ministerpräsidenten</a:t>
            </a:r>
          </a:p>
          <a:p>
            <a:pPr lvl="1"/>
            <a:r>
              <a:rPr lang="de-DE" dirty="0"/>
              <a:t> </a:t>
            </a:r>
          </a:p>
          <a:p>
            <a:pPr lvl="1"/>
            <a:r>
              <a:rPr lang="de-DE" dirty="0">
                <a:solidFill>
                  <a:srgbClr val="C00000"/>
                </a:solidFill>
              </a:rPr>
              <a:t>„umfassendes Programm „Selbstbestimmt älter werden“ </a:t>
            </a:r>
          </a:p>
          <a:p>
            <a:pPr lvl="1"/>
            <a:endParaRPr lang="de-DE" dirty="0">
              <a:solidFill>
                <a:srgbClr val="C00000"/>
              </a:solidFill>
            </a:endParaRPr>
          </a:p>
          <a:p>
            <a:pPr lvl="1"/>
            <a:r>
              <a:rPr lang="de-DE" dirty="0"/>
              <a:t>Die wichtigsten Säulen dieses Programmes werden sein:</a:t>
            </a:r>
            <a:endParaRPr lang="de-DE" sz="1400" dirty="0"/>
          </a:p>
          <a:p>
            <a:pPr marL="742950" lvl="1" indent="-285750">
              <a:buFont typeface="Arial" panose="020B0604020202020204" pitchFamily="34" charset="0"/>
              <a:buChar char="•"/>
            </a:pPr>
            <a:r>
              <a:rPr lang="de-DE" dirty="0"/>
              <a:t>Selbstständigkeit und Teilhabemöglichkeiten bewahren und fördern</a:t>
            </a:r>
            <a:endParaRPr lang="de-DE" sz="1400" dirty="0"/>
          </a:p>
          <a:p>
            <a:pPr marL="742950" lvl="1" indent="-285750">
              <a:buFont typeface="Arial" panose="020B0604020202020204" pitchFamily="34" charset="0"/>
              <a:buChar char="•"/>
            </a:pPr>
            <a:r>
              <a:rPr lang="de-DE" dirty="0"/>
              <a:t>Wohnen zu Hause, oder wie zu Hause</a:t>
            </a:r>
            <a:endParaRPr lang="de-DE" sz="1400" dirty="0"/>
          </a:p>
          <a:p>
            <a:pPr marL="742950" lvl="1" indent="-285750">
              <a:buFont typeface="Arial" panose="020B0604020202020204" pitchFamily="34" charset="0"/>
              <a:buChar char="•"/>
            </a:pPr>
            <a:r>
              <a:rPr lang="de-DE" dirty="0"/>
              <a:t>Kommunale Seniorenpolitik</a:t>
            </a:r>
            <a:br>
              <a:rPr lang="de-DE" dirty="0"/>
            </a:br>
            <a:endParaRPr lang="de-DE" dirty="0"/>
          </a:p>
          <a:p>
            <a:pPr lvl="1"/>
            <a:r>
              <a:rPr lang="de-DE" dirty="0">
                <a:solidFill>
                  <a:srgbClr val="C00000"/>
                </a:solidFill>
              </a:rPr>
              <a:t>Konzept „Marktplatz der Generationen“ in die Fläche</a:t>
            </a:r>
          </a:p>
          <a:p>
            <a:pPr marL="742950" lvl="1" indent="-285750">
              <a:buFont typeface="Arial" panose="020B0604020202020204" pitchFamily="34" charset="0"/>
              <a:buChar char="•"/>
            </a:pPr>
            <a:endParaRPr lang="de-DE" sz="1400" dirty="0"/>
          </a:p>
          <a:p>
            <a:pPr lvl="1"/>
            <a:br>
              <a:rPr lang="de-DE" sz="1400" dirty="0"/>
            </a:br>
            <a:endParaRPr lang="de-DE" sz="1400" dirty="0"/>
          </a:p>
          <a:p>
            <a:pPr lvl="1">
              <a:spcBef>
                <a:spcPct val="20000"/>
              </a:spcBef>
              <a:defRPr/>
            </a:pPr>
            <a:endParaRPr lang="en-US" altLang="en-US" dirty="0">
              <a:solidFill>
                <a:srgbClr val="000000"/>
              </a:solidFill>
            </a:endParaRPr>
          </a:p>
          <a:p>
            <a:pPr>
              <a:spcBef>
                <a:spcPct val="20000"/>
              </a:spcBef>
              <a:defRPr/>
            </a:pPr>
            <a:endParaRPr lang="de-DE" altLang="en-US" b="1" dirty="0">
              <a:solidFill>
                <a:srgbClr val="000000"/>
              </a:solidFill>
            </a:endParaRPr>
          </a:p>
        </p:txBody>
      </p:sp>
      <p:sp>
        <p:nvSpPr>
          <p:cNvPr id="1536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D7CD0E24-D6D5-4C1B-9E15-C9A32E354517}" type="slidenum">
              <a:rPr lang="de-DE" altLang="de-DE" sz="1200">
                <a:solidFill>
                  <a:srgbClr val="000000"/>
                </a:solidFill>
              </a:rPr>
              <a:pPr eaLnBrk="1" hangingPunct="1">
                <a:spcBef>
                  <a:spcPct val="50000"/>
                </a:spcBef>
              </a:pPr>
              <a:t>10</a:t>
            </a:fld>
            <a:endParaRPr lang="de-DE" altLang="de-DE" sz="1200">
              <a:solidFill>
                <a:srgbClr val="000000"/>
              </a:solidFill>
            </a:endParaRPr>
          </a:p>
        </p:txBody>
      </p:sp>
    </p:spTree>
    <p:extLst>
      <p:ext uri="{BB962C8B-B14F-4D97-AF65-F5344CB8AC3E}">
        <p14:creationId xmlns:p14="http://schemas.microsoft.com/office/powerpoint/2010/main" val="379788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538" y="764704"/>
            <a:ext cx="7568449" cy="782960"/>
          </a:xfrm>
        </p:spPr>
        <p:txBody>
          <a:bodyPr/>
          <a:lstStyle/>
          <a:p>
            <a:r>
              <a:rPr lang="de-DE" altLang="en-US" b="1" dirty="0"/>
              <a:t>Vielen Dank für Ihre Aufmerksamkeit!!</a:t>
            </a:r>
            <a:endParaRPr lang="de-DE" dirty="0"/>
          </a:p>
        </p:txBody>
      </p:sp>
      <p:sp>
        <p:nvSpPr>
          <p:cNvPr id="18434" name="Rectangle 2" descr="Ministerialrätin Maria Weigand&#10;Maria.Weigand@stmas.bayern.de&#10;Tel. 089/1261-1209 &#10;" title="Adresse und Internetadresse"/>
          <p:cNvSpPr>
            <a:spLocks noChangeArrowheads="1"/>
          </p:cNvSpPr>
          <p:nvPr/>
        </p:nvSpPr>
        <p:spPr bwMode="auto">
          <a:xfrm>
            <a:off x="1547813" y="3429000"/>
            <a:ext cx="5761037"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ctr">
              <a:spcBef>
                <a:spcPct val="20000"/>
              </a:spcBef>
              <a:defRPr/>
            </a:pPr>
            <a:endParaRPr lang="de-DE" altLang="en-US" sz="1500" dirty="0">
              <a:solidFill>
                <a:srgbClr val="0A4E78"/>
              </a:solidFill>
            </a:endParaRPr>
          </a:p>
          <a:p>
            <a:pPr marL="0" lvl="1" algn="ctr">
              <a:spcBef>
                <a:spcPct val="20000"/>
              </a:spcBef>
              <a:defRPr/>
            </a:pPr>
            <a:endParaRPr lang="de-DE" altLang="en-US" sz="2000" b="1" dirty="0"/>
          </a:p>
          <a:p>
            <a:pPr marL="0" lvl="1" algn="ctr">
              <a:spcBef>
                <a:spcPct val="20000"/>
              </a:spcBef>
              <a:defRPr/>
            </a:pPr>
            <a:r>
              <a:rPr lang="de-DE" altLang="en-US" dirty="0"/>
              <a:t>Ministerialrätin Maria Weigand</a:t>
            </a:r>
          </a:p>
          <a:p>
            <a:pPr marL="0" lvl="1" algn="ctr">
              <a:spcBef>
                <a:spcPct val="20000"/>
              </a:spcBef>
              <a:defRPr/>
            </a:pPr>
            <a:r>
              <a:rPr lang="de-DE" altLang="en-US" sz="1600" dirty="0">
                <a:hlinkClick r:id="rId3"/>
              </a:rPr>
              <a:t>Maria.Weigand@stmas.bayern.de</a:t>
            </a:r>
            <a:endParaRPr lang="de-DE" altLang="en-US" sz="1600" dirty="0"/>
          </a:p>
          <a:p>
            <a:pPr marL="0" lvl="1" algn="ctr">
              <a:spcBef>
                <a:spcPct val="20000"/>
              </a:spcBef>
              <a:defRPr/>
            </a:pPr>
            <a:r>
              <a:rPr lang="de-DE" altLang="en-US" sz="1600" dirty="0"/>
              <a:t>Tel. 089/1261-1209 </a:t>
            </a:r>
          </a:p>
          <a:p>
            <a:pPr marL="0" lvl="1" algn="ctr">
              <a:spcBef>
                <a:spcPct val="20000"/>
              </a:spcBef>
              <a:defRPr/>
            </a:pPr>
            <a:endParaRPr lang="de-DE" altLang="en-US" dirty="0"/>
          </a:p>
        </p:txBody>
      </p:sp>
      <p:pic>
        <p:nvPicPr>
          <p:cNvPr id="17413" name="Picture 6" title="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39" y="1700808"/>
            <a:ext cx="828040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498C82BD-53B0-4986-BC2C-7E346C1066FB}" type="slidenum">
              <a:rPr lang="de-DE" altLang="de-DE" sz="1200">
                <a:solidFill>
                  <a:schemeClr val="tx1"/>
                </a:solidFill>
              </a:rPr>
              <a:pPr eaLnBrk="1" hangingPunct="1">
                <a:spcBef>
                  <a:spcPct val="50000"/>
                </a:spcBef>
              </a:pPr>
              <a:t>11</a:t>
            </a:fld>
            <a:endParaRPr lang="de-DE" altLang="de-DE" sz="12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71599" y="476672"/>
            <a:ext cx="7495147" cy="677374"/>
          </a:xfrm>
        </p:spPr>
        <p:txBody>
          <a:bodyPr/>
          <a:lstStyle/>
          <a:p>
            <a:r>
              <a:rPr lang="de-DE" altLang="en-US" b="1" dirty="0">
                <a:solidFill>
                  <a:schemeClr val="tx1"/>
                </a:solidFill>
              </a:rPr>
              <a:t>Herausforderungen</a:t>
            </a:r>
            <a:endParaRPr lang="de-DE" dirty="0"/>
          </a:p>
        </p:txBody>
      </p:sp>
      <p:sp>
        <p:nvSpPr>
          <p:cNvPr id="9218" name="Rectangle 2" descr="Textbox" title="Herausforderungen"/>
          <p:cNvSpPr>
            <a:spLocks noChangeArrowheads="1"/>
          </p:cNvSpPr>
          <p:nvPr/>
        </p:nvSpPr>
        <p:spPr bwMode="auto">
          <a:xfrm>
            <a:off x="611188" y="1268413"/>
            <a:ext cx="80645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spcBef>
                <a:spcPct val="20000"/>
              </a:spcBef>
              <a:defRPr/>
            </a:pPr>
            <a:endParaRPr lang="de-DE" altLang="en-US" sz="800" dirty="0">
              <a:solidFill>
                <a:srgbClr val="0A4E78"/>
              </a:solidFill>
            </a:endParaRPr>
          </a:p>
          <a:p>
            <a:pPr marL="800100" lvl="1" indent="-342900">
              <a:buFont typeface="Wingdings" pitchFamily="2" charset="2"/>
              <a:buNone/>
              <a:defRPr/>
            </a:pPr>
            <a:r>
              <a:rPr lang="en-US" altLang="en-US" sz="2000" dirty="0"/>
              <a:t>→ </a:t>
            </a:r>
            <a:r>
              <a:rPr lang="de-DE" altLang="en-US" sz="2000" dirty="0"/>
              <a:t>Vielfalt der Lebensstrukturen im Alter</a:t>
            </a:r>
          </a:p>
          <a:p>
            <a:pPr marL="800100" lvl="1" indent="-342900">
              <a:buFont typeface="Wingdings" pitchFamily="2" charset="2"/>
              <a:buNone/>
              <a:defRPr/>
            </a:pPr>
            <a:endParaRPr lang="de-DE" altLang="en-US" sz="2000" dirty="0"/>
          </a:p>
          <a:p>
            <a:pPr marL="800100" lvl="1" indent="-342900">
              <a:buFont typeface="Arial" charset="0"/>
              <a:buChar char="→"/>
              <a:defRPr/>
            </a:pPr>
            <a:r>
              <a:rPr lang="de-DE" altLang="en-US" sz="2000" dirty="0"/>
              <a:t>Wohnwünsche älterer Menschen: Verbleib in der eigenen Häuslichkeit</a:t>
            </a:r>
          </a:p>
          <a:p>
            <a:pPr marL="800100" lvl="1" indent="-342900">
              <a:defRPr/>
            </a:pPr>
            <a:endParaRPr lang="de-DE" altLang="en-US" sz="2000" dirty="0"/>
          </a:p>
          <a:p>
            <a:pPr marL="800100" lvl="1" indent="-342900">
              <a:defRPr/>
            </a:pPr>
            <a:r>
              <a:rPr lang="en-US" altLang="en-US" sz="2000" dirty="0"/>
              <a:t>→ </a:t>
            </a:r>
            <a:r>
              <a:rPr lang="en-US" altLang="en-US" sz="2000" dirty="0" err="1"/>
              <a:t>Potenziale</a:t>
            </a:r>
            <a:r>
              <a:rPr lang="en-US" altLang="en-US" sz="2000" dirty="0"/>
              <a:t> </a:t>
            </a:r>
            <a:r>
              <a:rPr lang="en-US" altLang="en-US" sz="2000" dirty="0" err="1"/>
              <a:t>erkennen</a:t>
            </a:r>
            <a:r>
              <a:rPr lang="en-US" altLang="en-US" sz="2000" dirty="0"/>
              <a:t> und </a:t>
            </a:r>
            <a:r>
              <a:rPr lang="en-US" altLang="en-US" sz="2000" dirty="0" err="1"/>
              <a:t>Teilhabe</a:t>
            </a:r>
            <a:r>
              <a:rPr lang="en-US" altLang="en-US" sz="2000" dirty="0"/>
              <a:t> </a:t>
            </a:r>
            <a:r>
              <a:rPr lang="en-US" altLang="en-US" sz="2000" dirty="0" err="1"/>
              <a:t>fördern</a:t>
            </a:r>
            <a:endParaRPr lang="en-US" altLang="en-US" sz="2000" dirty="0"/>
          </a:p>
          <a:p>
            <a:pPr marL="1227138" lvl="2" indent="-304800">
              <a:defRPr/>
            </a:pPr>
            <a:endParaRPr lang="en-US" altLang="en-US" dirty="0"/>
          </a:p>
          <a:p>
            <a:pPr marL="800100" lvl="1" indent="-342900">
              <a:defRPr/>
            </a:pPr>
            <a:r>
              <a:rPr lang="en-US" altLang="en-US" sz="2000" dirty="0"/>
              <a:t>→  </a:t>
            </a:r>
            <a:r>
              <a:rPr lang="en-US" altLang="en-US" sz="2000" dirty="0" err="1"/>
              <a:t>Würde</a:t>
            </a:r>
            <a:r>
              <a:rPr lang="en-US" altLang="en-US" sz="2000" dirty="0"/>
              <a:t> in </a:t>
            </a:r>
            <a:r>
              <a:rPr lang="en-US" altLang="en-US" sz="2000" dirty="0" err="1"/>
              <a:t>allen</a:t>
            </a:r>
            <a:r>
              <a:rPr lang="en-US" altLang="en-US" sz="2000" dirty="0"/>
              <a:t> </a:t>
            </a:r>
            <a:r>
              <a:rPr lang="en-US" altLang="en-US" sz="2000" dirty="0" err="1"/>
              <a:t>Lebenssituationen</a:t>
            </a:r>
            <a:r>
              <a:rPr lang="en-US" altLang="en-US" sz="2000" dirty="0"/>
              <a:t> </a:t>
            </a:r>
            <a:r>
              <a:rPr lang="en-US" altLang="en-US" sz="2000" dirty="0" err="1"/>
              <a:t>sichern</a:t>
            </a:r>
            <a:endParaRPr lang="en-US" altLang="en-US" sz="2000" dirty="0"/>
          </a:p>
          <a:p>
            <a:pPr marL="1227138" lvl="2" indent="-304800">
              <a:spcBef>
                <a:spcPct val="20000"/>
              </a:spcBef>
              <a:defRPr/>
            </a:pPr>
            <a:r>
              <a:rPr lang="de-DE" dirty="0"/>
              <a:t>Zunahme von Menschen mit Demenzerkrankungen bzw. mit Pflege- und Hilfebedarf, Rückgang familiäres Helferpotenzial</a:t>
            </a:r>
          </a:p>
          <a:p>
            <a:pPr marL="1227138" lvl="2" indent="-304800">
              <a:spcBef>
                <a:spcPct val="20000"/>
              </a:spcBef>
              <a:defRPr/>
            </a:pPr>
            <a:endParaRPr lang="de-DE" dirty="0"/>
          </a:p>
          <a:p>
            <a:pPr marL="769938" lvl="1" indent="-304800">
              <a:spcBef>
                <a:spcPct val="20000"/>
              </a:spcBef>
              <a:buFont typeface="Arial" pitchFamily="34" charset="0"/>
              <a:buChar char="→"/>
              <a:defRPr/>
            </a:pPr>
            <a:r>
              <a:rPr lang="de-DE" altLang="en-US" sz="2400" b="1" dirty="0"/>
              <a:t>Neue Teilhabe- und Sorgepolitik: </a:t>
            </a:r>
            <a:br>
              <a:rPr lang="de-DE" altLang="en-US" sz="2400" b="1" dirty="0"/>
            </a:br>
            <a:r>
              <a:rPr lang="de-DE" altLang="en-US" sz="2400" b="1" dirty="0"/>
              <a:t>„</a:t>
            </a:r>
            <a:r>
              <a:rPr lang="de-DE" altLang="en-US" sz="2400" b="1" dirty="0" err="1"/>
              <a:t>caring</a:t>
            </a:r>
            <a:r>
              <a:rPr lang="de-DE" altLang="en-US" sz="2400" b="1" dirty="0"/>
              <a:t> </a:t>
            </a:r>
            <a:r>
              <a:rPr lang="de-DE" altLang="en-US" sz="2400" b="1" dirty="0" err="1"/>
              <a:t>community</a:t>
            </a:r>
            <a:r>
              <a:rPr lang="de-DE" altLang="en-US" sz="2400" b="1" dirty="0"/>
              <a:t>“</a:t>
            </a:r>
            <a:endParaRPr lang="en-US" altLang="en-US" sz="2400" b="1" dirty="0"/>
          </a:p>
        </p:txBody>
      </p:sp>
      <p:sp>
        <p:nvSpPr>
          <p:cNvPr id="717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A3E020BB-B830-4DF4-BE5B-E93D10E5A13C}" type="slidenum">
              <a:rPr lang="de-DE" altLang="de-DE" sz="1200">
                <a:solidFill>
                  <a:schemeClr val="tx1"/>
                </a:solidFill>
              </a:rPr>
              <a:pPr eaLnBrk="1" hangingPunct="1">
                <a:spcBef>
                  <a:spcPct val="50000"/>
                </a:spcBef>
              </a:pPr>
              <a:t>2</a:t>
            </a:fld>
            <a:endParaRPr lang="de-DE" altLang="de-DE" sz="12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92696"/>
            <a:ext cx="7680359" cy="864096"/>
          </a:xfrm>
        </p:spPr>
        <p:txBody>
          <a:bodyPr/>
          <a:lstStyle/>
          <a:p>
            <a:r>
              <a:rPr lang="de-DE" altLang="de-DE" b="1" dirty="0">
                <a:solidFill>
                  <a:schemeClr val="tx1"/>
                </a:solidFill>
              </a:rPr>
              <a:t>Handlungsfelder „Seniorenpolitische Gesamtkonzepte</a:t>
            </a:r>
            <a:endParaRPr lang="de-DE" dirty="0"/>
          </a:p>
        </p:txBody>
      </p:sp>
      <p:sp>
        <p:nvSpPr>
          <p:cNvPr id="8195" name="Rectangle 5"/>
          <p:cNvSpPr>
            <a:spLocks noChangeArrowheads="1"/>
          </p:cNvSpPr>
          <p:nvPr/>
        </p:nvSpPr>
        <p:spPr bwMode="auto">
          <a:xfrm>
            <a:off x="684213" y="1700213"/>
            <a:ext cx="7920037"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buFontTx/>
              <a:buChar char="•"/>
            </a:pPr>
            <a:endParaRPr lang="en-US" altLang="en-US" sz="800" b="1">
              <a:solidFill>
                <a:schemeClr val="tx1"/>
              </a:solidFill>
            </a:endParaRPr>
          </a:p>
          <a:p>
            <a:pPr eaLnBrk="1" hangingPunct="1">
              <a:buFontTx/>
              <a:buAutoNum type="arabicPeriod"/>
            </a:pPr>
            <a:r>
              <a:rPr lang="en-US" altLang="en-US">
                <a:solidFill>
                  <a:schemeClr val="tx1"/>
                </a:solidFill>
              </a:rPr>
              <a:t>Integrierte Orts- und Entwicklungsplanung</a:t>
            </a:r>
          </a:p>
          <a:p>
            <a:pPr eaLnBrk="1" hangingPunct="1">
              <a:buFontTx/>
              <a:buAutoNum type="arabicPeriod"/>
            </a:pPr>
            <a:r>
              <a:rPr lang="en-US" altLang="en-US">
                <a:solidFill>
                  <a:schemeClr val="tx1"/>
                </a:solidFill>
              </a:rPr>
              <a:t>Wohnen zu Hause</a:t>
            </a:r>
          </a:p>
          <a:p>
            <a:pPr eaLnBrk="1" hangingPunct="1">
              <a:buFontTx/>
              <a:buAutoNum type="arabicPeriod"/>
            </a:pPr>
            <a:r>
              <a:rPr lang="en-US" altLang="en-US">
                <a:solidFill>
                  <a:schemeClr val="tx1"/>
                </a:solidFill>
              </a:rPr>
              <a:t>Beratung, Information und Öffentlichkeitsarbeit</a:t>
            </a:r>
          </a:p>
          <a:p>
            <a:pPr eaLnBrk="1" hangingPunct="1">
              <a:buFontTx/>
              <a:buAutoNum type="arabicPeriod"/>
            </a:pPr>
            <a:r>
              <a:rPr lang="en-US" altLang="en-US">
                <a:solidFill>
                  <a:schemeClr val="tx1"/>
                </a:solidFill>
              </a:rPr>
              <a:t>Präventive Angebote</a:t>
            </a:r>
          </a:p>
          <a:p>
            <a:pPr eaLnBrk="1" hangingPunct="1">
              <a:buFontTx/>
              <a:buAutoNum type="arabicPeriod"/>
            </a:pPr>
            <a:r>
              <a:rPr lang="en-US" altLang="en-US">
                <a:solidFill>
                  <a:schemeClr val="tx1"/>
                </a:solidFill>
              </a:rPr>
              <a:t>Gesellschaftliche Teilhabe</a:t>
            </a:r>
          </a:p>
          <a:p>
            <a:pPr eaLnBrk="1" hangingPunct="1">
              <a:buFontTx/>
              <a:buAutoNum type="arabicPeriod"/>
            </a:pPr>
            <a:r>
              <a:rPr lang="en-US" altLang="en-US">
                <a:solidFill>
                  <a:schemeClr val="tx1"/>
                </a:solidFill>
              </a:rPr>
              <a:t>Bürgerschaftliches Engagement</a:t>
            </a:r>
          </a:p>
          <a:p>
            <a:pPr eaLnBrk="1" hangingPunct="1">
              <a:buFontTx/>
              <a:buAutoNum type="arabicPeriod"/>
            </a:pPr>
            <a:r>
              <a:rPr lang="en-US" altLang="en-US">
                <a:solidFill>
                  <a:schemeClr val="tx1"/>
                </a:solidFill>
              </a:rPr>
              <a:t>Betreuung und Pflege</a:t>
            </a:r>
          </a:p>
          <a:p>
            <a:pPr eaLnBrk="1" hangingPunct="1">
              <a:buFontTx/>
              <a:buAutoNum type="arabicPeriod"/>
            </a:pPr>
            <a:r>
              <a:rPr lang="en-US" altLang="en-US">
                <a:solidFill>
                  <a:schemeClr val="tx1"/>
                </a:solidFill>
              </a:rPr>
              <a:t>Unterstützung pflegender Angehöriger</a:t>
            </a:r>
          </a:p>
          <a:p>
            <a:pPr eaLnBrk="1" hangingPunct="1">
              <a:buFontTx/>
              <a:buAutoNum type="arabicPeriod"/>
            </a:pPr>
            <a:r>
              <a:rPr lang="en-US" altLang="en-US">
                <a:solidFill>
                  <a:schemeClr val="tx1"/>
                </a:solidFill>
              </a:rPr>
              <a:t>Angebote für besondere Zielgruppen</a:t>
            </a:r>
          </a:p>
          <a:p>
            <a:pPr eaLnBrk="1" hangingPunct="1">
              <a:buFontTx/>
              <a:buAutoNum type="arabicPeriod"/>
            </a:pPr>
            <a:r>
              <a:rPr lang="en-US" altLang="en-US">
                <a:solidFill>
                  <a:schemeClr val="tx1"/>
                </a:solidFill>
              </a:rPr>
              <a:t>Kooperations- und Vernetzungsstrukturen</a:t>
            </a:r>
          </a:p>
          <a:p>
            <a:pPr eaLnBrk="1" hangingPunct="1">
              <a:buFontTx/>
              <a:buAutoNum type="arabicPeriod"/>
            </a:pPr>
            <a:r>
              <a:rPr lang="en-US" altLang="en-US">
                <a:solidFill>
                  <a:schemeClr val="tx1"/>
                </a:solidFill>
              </a:rPr>
              <a:t>Hospiz- und Palliativversorgung </a:t>
            </a:r>
          </a:p>
        </p:txBody>
      </p:sp>
      <p:pic>
        <p:nvPicPr>
          <p:cNvPr id="8196" name="Picture 6" descr="lilafarbenes Deckblatt mit weißem Titel; darunter links Photo von älterem Paar, das im Park spazieren geht, mit Aufdruck Teil 1; darunter rechts Photo von älterem Paar, das aus einem Fenster sieht, mit Aufdruck Teil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2205038"/>
            <a:ext cx="20113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1F100B8F-9FC9-4BF3-BE67-FDF4DCA493FF}" type="slidenum">
              <a:rPr lang="de-DE" altLang="de-DE" sz="1200">
                <a:solidFill>
                  <a:schemeClr val="tx1"/>
                </a:solidFill>
              </a:rPr>
              <a:pPr eaLnBrk="1" hangingPunct="1">
                <a:spcBef>
                  <a:spcPct val="50000"/>
                </a:spcBef>
              </a:pPr>
              <a:t>3</a:t>
            </a:fld>
            <a:endParaRPr lang="de-DE" altLang="de-DE" sz="12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31" y="738957"/>
            <a:ext cx="7632700" cy="1143000"/>
          </a:xfrm>
        </p:spPr>
        <p:txBody>
          <a:bodyPr/>
          <a:lstStyle/>
          <a:p>
            <a:r>
              <a:rPr lang="de-DE" altLang="de-DE" b="1" dirty="0">
                <a:solidFill>
                  <a:schemeClr val="tx1"/>
                </a:solidFill>
              </a:rPr>
              <a:t>C. Ausgewählte Umsetzungsstrategien</a:t>
            </a:r>
            <a:br>
              <a:rPr lang="de-DE" altLang="de-DE" b="1" dirty="0">
                <a:solidFill>
                  <a:schemeClr val="tx1"/>
                </a:solidFill>
              </a:rPr>
            </a:br>
            <a:endParaRPr lang="de-DE" dirty="0"/>
          </a:p>
        </p:txBody>
      </p:sp>
      <p:sp>
        <p:nvSpPr>
          <p:cNvPr id="20483" name="Rectangle 5"/>
          <p:cNvSpPr>
            <a:spLocks noChangeArrowheads="1"/>
          </p:cNvSpPr>
          <p:nvPr/>
        </p:nvSpPr>
        <p:spPr bwMode="auto">
          <a:xfrm>
            <a:off x="323850" y="1916113"/>
            <a:ext cx="799306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 typeface="+mj-lt"/>
              <a:buAutoNum type="arabicPeriod"/>
              <a:defRPr/>
            </a:pPr>
            <a:r>
              <a:rPr lang="en-US" altLang="en-US" b="1" dirty="0"/>
              <a:t>“</a:t>
            </a:r>
            <a:r>
              <a:rPr lang="en-US" altLang="en-US" sz="2000" b="1" dirty="0" err="1"/>
              <a:t>Bürgerschaftlich</a:t>
            </a:r>
            <a:r>
              <a:rPr lang="en-US" altLang="en-US" sz="2000" b="1" dirty="0"/>
              <a:t> </a:t>
            </a:r>
            <a:r>
              <a:rPr lang="en-US" altLang="en-US" sz="2000" b="1" dirty="0" err="1"/>
              <a:t>engagierte</a:t>
            </a:r>
            <a:r>
              <a:rPr lang="en-US" altLang="en-US" sz="2000" b="1" dirty="0"/>
              <a:t> </a:t>
            </a:r>
            <a:r>
              <a:rPr lang="en-US" altLang="en-US" sz="2000" b="1" dirty="0" err="1"/>
              <a:t>Nachbarschaftshilfen</a:t>
            </a:r>
            <a:r>
              <a:rPr lang="en-US" altLang="en-US" sz="2000" b="1" dirty="0"/>
              <a:t>”</a:t>
            </a:r>
          </a:p>
          <a:p>
            <a:pPr marL="533400" indent="-533400">
              <a:spcBef>
                <a:spcPct val="20000"/>
              </a:spcBef>
              <a:buFont typeface="+mj-lt"/>
              <a:buAutoNum type="arabicPeriod"/>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Ausbau</a:t>
            </a:r>
            <a:r>
              <a:rPr lang="en-US" altLang="en-US" dirty="0"/>
              <a:t> </a:t>
            </a:r>
            <a:r>
              <a:rPr lang="en-US" altLang="en-US" dirty="0" err="1"/>
              <a:t>eines</a:t>
            </a:r>
            <a:r>
              <a:rPr lang="en-US" altLang="en-US" dirty="0"/>
              <a:t> </a:t>
            </a:r>
            <a:r>
              <a:rPr lang="en-US" altLang="en-US" dirty="0" err="1"/>
              <a:t>flächendeckenden</a:t>
            </a:r>
            <a:r>
              <a:rPr lang="en-US" altLang="en-US" dirty="0"/>
              <a:t> </a:t>
            </a:r>
            <a:r>
              <a:rPr lang="en-US" altLang="en-US" dirty="0" err="1"/>
              <a:t>Netzes</a:t>
            </a:r>
            <a:r>
              <a:rPr lang="en-US" altLang="en-US" dirty="0"/>
              <a:t> von </a:t>
            </a:r>
            <a:r>
              <a:rPr lang="en-US" altLang="en-US" dirty="0" err="1"/>
              <a:t>Nachbarschaftshilfen</a:t>
            </a:r>
            <a:r>
              <a:rPr lang="en-US" altLang="en-US" dirty="0"/>
              <a:t> </a:t>
            </a:r>
            <a:r>
              <a:rPr lang="en-US" altLang="en-US" dirty="0" err="1"/>
              <a:t>zur</a:t>
            </a:r>
            <a:r>
              <a:rPr lang="en-US" altLang="en-US" dirty="0"/>
              <a:t> </a:t>
            </a:r>
            <a:r>
              <a:rPr lang="en-US" altLang="en-US" dirty="0" err="1"/>
              <a:t>Organisation</a:t>
            </a:r>
            <a:r>
              <a:rPr lang="en-US" altLang="en-US" dirty="0"/>
              <a:t> von </a:t>
            </a:r>
            <a:r>
              <a:rPr lang="en-US" altLang="en-US" dirty="0" err="1"/>
              <a:t>Alltagsunterstützung</a:t>
            </a:r>
            <a:r>
              <a:rPr lang="en-US" altLang="en-US" dirty="0"/>
              <a:t> und </a:t>
            </a:r>
            <a:r>
              <a:rPr lang="en-US" altLang="en-US" dirty="0" err="1"/>
              <a:t>sozialen</a:t>
            </a:r>
            <a:r>
              <a:rPr lang="en-US" altLang="en-US" dirty="0"/>
              <a:t> </a:t>
            </a:r>
            <a:r>
              <a:rPr lang="en-US" altLang="en-US" dirty="0" err="1"/>
              <a:t>Kontakten</a:t>
            </a:r>
            <a:r>
              <a:rPr lang="en-US" altLang="en-US" dirty="0"/>
              <a:t> </a:t>
            </a:r>
            <a:r>
              <a:rPr lang="en-US" altLang="en-US" dirty="0" err="1"/>
              <a:t>über</a:t>
            </a:r>
            <a:r>
              <a:rPr lang="en-US" altLang="en-US" dirty="0"/>
              <a:t> </a:t>
            </a:r>
            <a:r>
              <a:rPr lang="en-US" altLang="en-US" dirty="0" err="1"/>
              <a:t>bürgerschaftlich</a:t>
            </a:r>
            <a:r>
              <a:rPr lang="en-US" altLang="en-US" dirty="0"/>
              <a:t> </a:t>
            </a:r>
            <a:r>
              <a:rPr lang="en-US" altLang="en-US" dirty="0" err="1"/>
              <a:t>Engagierte</a:t>
            </a:r>
            <a:endParaRPr lang="en-US" altLang="en-US" dirty="0"/>
          </a:p>
          <a:p>
            <a:pPr lvl="1">
              <a:spcBef>
                <a:spcPct val="20000"/>
              </a:spcBef>
              <a:defRPr/>
            </a:pPr>
            <a:endParaRPr lang="en-US" altLang="en-US" sz="1000" dirty="0"/>
          </a:p>
          <a:p>
            <a:pPr lvl="1">
              <a:spcBef>
                <a:spcPct val="20000"/>
              </a:spcBef>
              <a:defRPr/>
            </a:pPr>
            <a:r>
              <a:rPr lang="en-US" altLang="en-US" u="sng" dirty="0" err="1"/>
              <a:t>Förderung</a:t>
            </a:r>
            <a:r>
              <a:rPr lang="en-US" altLang="en-US" dirty="0"/>
              <a:t>:</a:t>
            </a:r>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Eckpunktepapiers</a:t>
            </a:r>
            <a:r>
              <a:rPr lang="en-US" altLang="en-US" dirty="0"/>
              <a:t>”</a:t>
            </a:r>
          </a:p>
          <a:p>
            <a:pPr marL="742950" lvl="1" indent="-285750">
              <a:spcBef>
                <a:spcPct val="20000"/>
              </a:spcBef>
              <a:buFont typeface="Arial" pitchFamily="34" charset="0"/>
              <a:buChar char="•"/>
              <a:defRPr/>
            </a:pPr>
            <a:r>
              <a:rPr lang="en-US" altLang="en-US" dirty="0" err="1"/>
              <a:t>Anschubfinanzierung</a:t>
            </a:r>
            <a:r>
              <a:rPr lang="en-US" altLang="en-US" dirty="0"/>
              <a:t> für </a:t>
            </a:r>
            <a:r>
              <a:rPr lang="en-US" altLang="en-US" dirty="0" err="1"/>
              <a:t>einen</a:t>
            </a:r>
            <a:r>
              <a:rPr lang="en-US" altLang="en-US" dirty="0"/>
              <a:t> </a:t>
            </a:r>
            <a:r>
              <a:rPr lang="en-US" altLang="en-US" dirty="0" err="1"/>
              <a:t>Zeitraum</a:t>
            </a:r>
            <a:r>
              <a:rPr lang="en-US" altLang="en-US" dirty="0"/>
              <a:t> von </a:t>
            </a:r>
            <a:r>
              <a:rPr lang="en-US" altLang="en-US" dirty="0" err="1"/>
              <a:t>bis</a:t>
            </a:r>
            <a:r>
              <a:rPr lang="en-US" altLang="en-US" dirty="0"/>
              <a:t> </a:t>
            </a:r>
            <a:r>
              <a:rPr lang="en-US" altLang="en-US" dirty="0" err="1"/>
              <a:t>zu</a:t>
            </a:r>
            <a:r>
              <a:rPr lang="en-US" altLang="en-US" dirty="0"/>
              <a:t> 1 ½ </a:t>
            </a:r>
            <a:r>
              <a:rPr lang="en-US" altLang="en-US" dirty="0" err="1"/>
              <a:t>Jahren</a:t>
            </a:r>
            <a:endParaRPr lang="en-US" altLang="en-US" dirty="0"/>
          </a:p>
          <a:p>
            <a:pPr marL="742950" lvl="1" indent="-285750">
              <a:spcBef>
                <a:spcPct val="20000"/>
              </a:spcBef>
              <a:buFont typeface="Arial" pitchFamily="34" charset="0"/>
              <a:buChar char="•"/>
              <a:defRPr/>
            </a:pPr>
            <a:r>
              <a:rPr lang="en-US" altLang="en-US" dirty="0" err="1"/>
              <a:t>bis</a:t>
            </a:r>
            <a:r>
              <a:rPr lang="en-US" altLang="en-US" dirty="0"/>
              <a:t> </a:t>
            </a:r>
            <a:r>
              <a:rPr lang="en-US" altLang="en-US" dirty="0" err="1"/>
              <a:t>zu</a:t>
            </a:r>
            <a:r>
              <a:rPr lang="en-US" altLang="en-US" dirty="0"/>
              <a:t> 10.000 €</a:t>
            </a:r>
          </a:p>
          <a:p>
            <a:pPr marL="742950" lvl="1" indent="-285750">
              <a:spcBef>
                <a:spcPct val="20000"/>
              </a:spcBef>
              <a:buFont typeface="Arial" pitchFamily="34" charset="0"/>
              <a:buChar char="•"/>
              <a:defRPr/>
            </a:pPr>
            <a:r>
              <a:rPr lang="en-US" altLang="en-US" dirty="0" err="1"/>
              <a:t>bislang</a:t>
            </a:r>
            <a:r>
              <a:rPr lang="en-US" altLang="en-US" dirty="0"/>
              <a:t> </a:t>
            </a:r>
            <a:r>
              <a:rPr lang="en-US" altLang="en-US" dirty="0" err="1"/>
              <a:t>für</a:t>
            </a:r>
            <a:r>
              <a:rPr lang="en-US" altLang="en-US" dirty="0"/>
              <a:t> 59 </a:t>
            </a:r>
            <a:r>
              <a:rPr lang="en-US" altLang="en-US" dirty="0" err="1"/>
              <a:t>Projekte</a:t>
            </a:r>
            <a:r>
              <a:rPr lang="en-US" altLang="en-US" dirty="0"/>
              <a:t> 460.000 € </a:t>
            </a:r>
            <a:r>
              <a:rPr lang="en-US" altLang="en-US" dirty="0" err="1"/>
              <a:t>bewilligt</a:t>
            </a:r>
            <a:endParaRPr lang="en-US" altLang="en-US" dirty="0"/>
          </a:p>
          <a:p>
            <a:pPr lvl="1">
              <a:spcBef>
                <a:spcPct val="20000"/>
              </a:spcBef>
              <a:defRPr/>
            </a:pPr>
            <a:endParaRPr lang="en-US" altLang="en-US" dirty="0"/>
          </a:p>
          <a:p>
            <a:pPr>
              <a:spcBef>
                <a:spcPct val="20000"/>
              </a:spcBef>
              <a:defRPr/>
            </a:pPr>
            <a:endParaRPr lang="de-DE" altLang="en-US" b="1" dirty="0"/>
          </a:p>
        </p:txBody>
      </p:sp>
      <p:sp>
        <p:nvSpPr>
          <p:cNvPr id="9219"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3B924F9E-26F3-40ED-8B1B-BB2B58B0503D}" type="slidenum">
              <a:rPr lang="de-DE" altLang="de-DE" sz="1200">
                <a:solidFill>
                  <a:schemeClr val="tx1"/>
                </a:solidFill>
              </a:rPr>
              <a:pPr eaLnBrk="1" hangingPunct="1">
                <a:spcBef>
                  <a:spcPct val="50000"/>
                </a:spcBef>
              </a:pPr>
              <a:t>4</a:t>
            </a:fld>
            <a:endParaRPr lang="de-DE" altLang="de-DE" sz="12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76671"/>
            <a:ext cx="7560320" cy="720081"/>
          </a:xfrm>
        </p:spPr>
        <p:txBody>
          <a:bodyPr/>
          <a:lstStyle/>
          <a:p>
            <a:r>
              <a:rPr lang="en-US" altLang="en-US" b="1" dirty="0"/>
              <a:t>“</a:t>
            </a:r>
            <a:r>
              <a:rPr lang="en-US" altLang="en-US" b="1" dirty="0" err="1"/>
              <a:t>Betreutes</a:t>
            </a:r>
            <a:r>
              <a:rPr lang="en-US" altLang="en-US" b="1" dirty="0"/>
              <a:t> </a:t>
            </a:r>
            <a:r>
              <a:rPr lang="en-US" altLang="en-US" b="1" dirty="0" err="1"/>
              <a:t>Wohnen</a:t>
            </a:r>
            <a:r>
              <a:rPr lang="en-US" altLang="en-US" b="1" dirty="0"/>
              <a:t> </a:t>
            </a:r>
            <a:r>
              <a:rPr lang="en-US" altLang="en-US" b="1" dirty="0" err="1"/>
              <a:t>zu</a:t>
            </a:r>
            <a:r>
              <a:rPr lang="en-US" altLang="en-US" b="1" dirty="0"/>
              <a:t> </a:t>
            </a:r>
            <a:r>
              <a:rPr lang="en-US" altLang="en-US" b="1" dirty="0" err="1"/>
              <a:t>Hause</a:t>
            </a:r>
            <a:r>
              <a:rPr lang="en-US" altLang="en-US" b="1" dirty="0"/>
              <a:t>”</a:t>
            </a:r>
            <a:br>
              <a:rPr lang="en-US" altLang="en-US" b="1" dirty="0"/>
            </a:br>
            <a:endParaRPr lang="de-DE" dirty="0"/>
          </a:p>
        </p:txBody>
      </p:sp>
      <p:sp>
        <p:nvSpPr>
          <p:cNvPr id="20483" name="Rectangle 5"/>
          <p:cNvSpPr>
            <a:spLocks noChangeArrowheads="1"/>
          </p:cNvSpPr>
          <p:nvPr/>
        </p:nvSpPr>
        <p:spPr bwMode="auto">
          <a:xfrm>
            <a:off x="467544" y="1268760"/>
            <a:ext cx="7849369" cy="475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 typeface="+mj-lt"/>
              <a:buAutoNum type="arabicPeriod" startAt="2"/>
              <a:defRPr/>
            </a:pPr>
            <a:r>
              <a:rPr lang="en-US" altLang="en-US" b="1" dirty="0"/>
              <a:t>“</a:t>
            </a:r>
            <a:r>
              <a:rPr lang="en-US" altLang="en-US" sz="2000" b="1" dirty="0" err="1"/>
              <a:t>Betreutes</a:t>
            </a:r>
            <a:r>
              <a:rPr lang="en-US" altLang="en-US" sz="2000" b="1" dirty="0"/>
              <a:t> Wohnen </a:t>
            </a:r>
            <a:r>
              <a:rPr lang="en-US" altLang="en-US" sz="2000" b="1" dirty="0" err="1"/>
              <a:t>zu</a:t>
            </a:r>
            <a:r>
              <a:rPr lang="en-US" altLang="en-US" sz="2000" b="1" dirty="0"/>
              <a:t> </a:t>
            </a:r>
            <a:r>
              <a:rPr lang="en-US" altLang="en-US" sz="2000" b="1" dirty="0" err="1"/>
              <a:t>Hause</a:t>
            </a:r>
            <a:r>
              <a:rPr lang="en-US" altLang="en-US" sz="2000" b="1" dirty="0"/>
              <a:t>”</a:t>
            </a:r>
          </a:p>
          <a:p>
            <a:pPr marL="533400" indent="-533400">
              <a:spcBef>
                <a:spcPct val="20000"/>
              </a:spcBef>
              <a:buFont typeface="+mj-lt"/>
              <a:buAutoNum type="arabicPeriod" startAt="2"/>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Mit</a:t>
            </a:r>
            <a:r>
              <a:rPr lang="en-US" altLang="en-US" dirty="0"/>
              <a:t> </a:t>
            </a:r>
            <a:r>
              <a:rPr lang="en-US" altLang="en-US" dirty="0" err="1"/>
              <a:t>Hilfe</a:t>
            </a:r>
            <a:r>
              <a:rPr lang="en-US" altLang="en-US" dirty="0"/>
              <a:t> </a:t>
            </a:r>
            <a:r>
              <a:rPr lang="en-US" altLang="en-US" dirty="0" err="1"/>
              <a:t>einer</a:t>
            </a:r>
            <a:r>
              <a:rPr lang="en-US" altLang="en-US" dirty="0"/>
              <a:t> </a:t>
            </a:r>
            <a:r>
              <a:rPr lang="en-US" altLang="en-US" dirty="0" err="1"/>
              <a:t>Koordinierungsstelle</a:t>
            </a:r>
            <a:r>
              <a:rPr lang="en-US" altLang="en-US" dirty="0"/>
              <a:t> (“case manager”) </a:t>
            </a:r>
            <a:br>
              <a:rPr lang="en-US" altLang="en-US" dirty="0"/>
            </a:br>
            <a:r>
              <a:rPr lang="en-US" altLang="en-US" dirty="0" err="1"/>
              <a:t>wird</a:t>
            </a:r>
            <a:r>
              <a:rPr lang="en-US" altLang="en-US" dirty="0"/>
              <a:t> </a:t>
            </a:r>
            <a:r>
              <a:rPr lang="en-US" altLang="en-US" dirty="0" err="1"/>
              <a:t>ehrenamtliche</a:t>
            </a:r>
            <a:r>
              <a:rPr lang="en-US" altLang="en-US" dirty="0"/>
              <a:t> und </a:t>
            </a:r>
            <a:r>
              <a:rPr lang="en-US" altLang="en-US" dirty="0" err="1"/>
              <a:t>berufliche</a:t>
            </a:r>
            <a:r>
              <a:rPr lang="en-US" altLang="en-US" dirty="0"/>
              <a:t> </a:t>
            </a:r>
            <a:r>
              <a:rPr lang="en-US" altLang="en-US" dirty="0" err="1"/>
              <a:t>Hilfe</a:t>
            </a:r>
            <a:r>
              <a:rPr lang="en-US" altLang="en-US" dirty="0"/>
              <a:t> </a:t>
            </a:r>
            <a:r>
              <a:rPr lang="en-US" altLang="en-US" dirty="0" err="1"/>
              <a:t>individuell</a:t>
            </a:r>
            <a:r>
              <a:rPr lang="en-US" altLang="en-US" dirty="0"/>
              <a:t> und </a:t>
            </a:r>
            <a:br>
              <a:rPr lang="en-US" altLang="en-US" dirty="0"/>
            </a:br>
            <a:r>
              <a:rPr lang="en-US" altLang="en-US" dirty="0" err="1"/>
              <a:t>bedarfsgerecht</a:t>
            </a:r>
            <a:r>
              <a:rPr lang="en-US" altLang="en-US" dirty="0"/>
              <a:t> </a:t>
            </a:r>
            <a:r>
              <a:rPr lang="en-US" altLang="en-US" dirty="0" err="1"/>
              <a:t>koordiniert</a:t>
            </a:r>
            <a:r>
              <a:rPr lang="en-US" altLang="en-US" dirty="0"/>
              <a:t>.</a:t>
            </a:r>
          </a:p>
          <a:p>
            <a:pPr lvl="1">
              <a:spcBef>
                <a:spcPct val="20000"/>
              </a:spcBef>
              <a:defRPr/>
            </a:pPr>
            <a:endParaRPr lang="en-US" altLang="en-US" sz="1000" dirty="0"/>
          </a:p>
          <a:p>
            <a:pPr lvl="1">
              <a:spcBef>
                <a:spcPct val="20000"/>
              </a:spcBef>
              <a:defRPr/>
            </a:pPr>
            <a:r>
              <a:rPr lang="en-US" altLang="en-US" u="sng" dirty="0" err="1"/>
              <a:t>Förderung</a:t>
            </a:r>
            <a:r>
              <a:rPr lang="en-US" altLang="en-US" dirty="0"/>
              <a:t>:</a:t>
            </a:r>
          </a:p>
          <a:p>
            <a:pPr marL="742950" lvl="1" indent="-285750">
              <a:spcBef>
                <a:spcPct val="20000"/>
              </a:spcBef>
              <a:buFont typeface="Arial" pitchFamily="34" charset="0"/>
              <a:buChar char="•"/>
              <a:defRPr/>
            </a:pPr>
            <a:r>
              <a:rPr lang="en-US" altLang="en-US" dirty="0" err="1"/>
              <a:t>abhängig</a:t>
            </a:r>
            <a:r>
              <a:rPr lang="en-US" altLang="en-US" dirty="0"/>
              <a:t> </a:t>
            </a:r>
            <a:r>
              <a:rPr lang="en-US" altLang="en-US" dirty="0" err="1"/>
              <a:t>vom</a:t>
            </a:r>
            <a:r>
              <a:rPr lang="en-US" altLang="en-US" dirty="0"/>
              <a:t> </a:t>
            </a:r>
            <a:r>
              <a:rPr lang="en-US" altLang="en-US" dirty="0" err="1"/>
              <a:t>jeweiligen</a:t>
            </a:r>
            <a:r>
              <a:rPr lang="en-US" altLang="en-US" dirty="0"/>
              <a:t> </a:t>
            </a:r>
            <a:r>
              <a:rPr lang="en-US" altLang="en-US" dirty="0" err="1"/>
              <a:t>Personaleinsatz</a:t>
            </a:r>
            <a:r>
              <a:rPr lang="en-US" altLang="en-US" dirty="0"/>
              <a:t> und </a:t>
            </a:r>
            <a:br>
              <a:rPr lang="en-US" altLang="en-US" dirty="0"/>
            </a:br>
            <a:r>
              <a:rPr lang="en-US" altLang="en-US" dirty="0"/>
              <a:t>von </a:t>
            </a:r>
            <a:r>
              <a:rPr lang="en-US" altLang="en-US" dirty="0" err="1"/>
              <a:t>Beteiligung</a:t>
            </a:r>
            <a:r>
              <a:rPr lang="en-US" altLang="en-US" dirty="0"/>
              <a:t> der </a:t>
            </a:r>
            <a:r>
              <a:rPr lang="en-US" altLang="en-US" dirty="0" err="1"/>
              <a:t>Kommune</a:t>
            </a:r>
            <a:endParaRPr lang="en-US" altLang="en-US" dirty="0"/>
          </a:p>
          <a:p>
            <a:pPr marL="742950" lvl="1" indent="-285750">
              <a:spcBef>
                <a:spcPct val="20000"/>
              </a:spcBef>
              <a:buFont typeface="Arial" pitchFamily="34" charset="0"/>
              <a:buChar char="•"/>
              <a:defRPr/>
            </a:pPr>
            <a:r>
              <a:rPr lang="en-US" altLang="en-US" dirty="0" err="1"/>
              <a:t>Anschubfinanzierung</a:t>
            </a:r>
            <a:r>
              <a:rPr lang="en-US" altLang="en-US" dirty="0"/>
              <a:t> für </a:t>
            </a:r>
            <a:r>
              <a:rPr lang="en-US" altLang="en-US" dirty="0" err="1"/>
              <a:t>einen</a:t>
            </a:r>
            <a:r>
              <a:rPr lang="en-US" altLang="en-US" dirty="0"/>
              <a:t> </a:t>
            </a:r>
            <a:r>
              <a:rPr lang="en-US" altLang="en-US" dirty="0" err="1"/>
              <a:t>Zeitraum</a:t>
            </a:r>
            <a:r>
              <a:rPr lang="en-US" altLang="en-US" dirty="0"/>
              <a:t> von </a:t>
            </a:r>
            <a:r>
              <a:rPr lang="en-US" altLang="en-US" dirty="0" err="1"/>
              <a:t>bis</a:t>
            </a:r>
            <a:r>
              <a:rPr lang="en-US" altLang="en-US" dirty="0"/>
              <a:t> </a:t>
            </a:r>
            <a:r>
              <a:rPr lang="en-US" altLang="en-US" dirty="0" err="1"/>
              <a:t>zu</a:t>
            </a:r>
            <a:r>
              <a:rPr lang="en-US" altLang="en-US" dirty="0"/>
              <a:t> 2 </a:t>
            </a:r>
            <a:r>
              <a:rPr lang="en-US" altLang="en-US" dirty="0" err="1"/>
              <a:t>Jahren</a:t>
            </a:r>
            <a:endParaRPr lang="en-US" altLang="en-US" dirty="0"/>
          </a:p>
          <a:p>
            <a:pPr marL="742950" lvl="1" indent="-285750">
              <a:spcBef>
                <a:spcPct val="20000"/>
              </a:spcBef>
              <a:buFont typeface="Arial" pitchFamily="34" charset="0"/>
              <a:buChar char="•"/>
              <a:defRPr/>
            </a:pPr>
            <a:r>
              <a:rPr lang="en-US" altLang="en-US" dirty="0" err="1"/>
              <a:t>bis</a:t>
            </a:r>
            <a:r>
              <a:rPr lang="en-US" altLang="en-US" dirty="0"/>
              <a:t> </a:t>
            </a:r>
            <a:r>
              <a:rPr lang="en-US" altLang="en-US" dirty="0" err="1"/>
              <a:t>zu</a:t>
            </a:r>
            <a:r>
              <a:rPr lang="en-US" altLang="en-US" dirty="0"/>
              <a:t> 35.000 €</a:t>
            </a:r>
          </a:p>
          <a:p>
            <a:pPr marL="742950" lvl="1" indent="-285750">
              <a:spcBef>
                <a:spcPct val="20000"/>
              </a:spcBef>
              <a:buFont typeface="Arial" pitchFamily="34" charset="0"/>
              <a:buChar char="•"/>
              <a:defRPr/>
            </a:pPr>
            <a:r>
              <a:rPr lang="en-US" altLang="en-US" dirty="0" err="1"/>
              <a:t>bislang</a:t>
            </a:r>
            <a:r>
              <a:rPr lang="en-US" altLang="en-US" dirty="0"/>
              <a:t> </a:t>
            </a:r>
            <a:r>
              <a:rPr lang="en-US" altLang="en-US" dirty="0" err="1"/>
              <a:t>rund</a:t>
            </a:r>
            <a:r>
              <a:rPr lang="en-US" altLang="en-US" dirty="0"/>
              <a:t> 45 </a:t>
            </a:r>
            <a:r>
              <a:rPr lang="en-US" altLang="en-US" dirty="0" err="1"/>
              <a:t>Projekte</a:t>
            </a:r>
            <a:r>
              <a:rPr lang="en-US" altLang="en-US" dirty="0"/>
              <a:t> </a:t>
            </a:r>
            <a:r>
              <a:rPr lang="en-US" altLang="en-US" dirty="0" err="1"/>
              <a:t>gefördert</a:t>
            </a:r>
            <a:r>
              <a:rPr lang="en-US" altLang="en-US" dirty="0"/>
              <a:t>, </a:t>
            </a:r>
            <a:r>
              <a:rPr lang="en-US" altLang="en-US" dirty="0" err="1"/>
              <a:t>bayernweit</a:t>
            </a:r>
            <a:r>
              <a:rPr lang="en-US" altLang="en-US" dirty="0"/>
              <a:t> </a:t>
            </a:r>
            <a:r>
              <a:rPr lang="en-US" altLang="en-US" dirty="0" err="1"/>
              <a:t>rund</a:t>
            </a:r>
            <a:r>
              <a:rPr lang="en-US" altLang="en-US" dirty="0"/>
              <a:t> 80 </a:t>
            </a:r>
            <a:r>
              <a:rPr lang="en-US" altLang="en-US" dirty="0" err="1"/>
              <a:t>Projekte</a:t>
            </a:r>
            <a:r>
              <a:rPr lang="en-US" altLang="en-US" dirty="0"/>
              <a:t> existent</a:t>
            </a:r>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Leitfadens</a:t>
            </a:r>
            <a:endParaRPr lang="en-US" altLang="en-US" dirty="0"/>
          </a:p>
          <a:p>
            <a:pPr marL="742950" lvl="1" indent="-285750">
              <a:spcBef>
                <a:spcPct val="20000"/>
              </a:spcBef>
              <a:buFont typeface="Arial" pitchFamily="34" charset="0"/>
              <a:buChar char="•"/>
              <a:defRPr/>
            </a:pPr>
            <a:r>
              <a:rPr lang="en-US" altLang="en-US" dirty="0" err="1"/>
              <a:t>Netzwerktreffen</a:t>
            </a:r>
            <a:r>
              <a:rPr lang="en-US" altLang="en-US" dirty="0"/>
              <a:t> </a:t>
            </a:r>
            <a:r>
              <a:rPr lang="en-US" altLang="en-US" dirty="0" err="1"/>
              <a:t>über</a:t>
            </a:r>
            <a:r>
              <a:rPr lang="en-US" altLang="en-US" dirty="0"/>
              <a:t> </a:t>
            </a:r>
            <a:r>
              <a:rPr lang="en-US" altLang="en-US" dirty="0" err="1"/>
              <a:t>Koordinationsstelle</a:t>
            </a:r>
            <a:r>
              <a:rPr lang="en-US" altLang="en-US" dirty="0"/>
              <a:t> Wohnen </a:t>
            </a:r>
            <a:r>
              <a:rPr lang="en-US" altLang="en-US" dirty="0" err="1"/>
              <a:t>im</a:t>
            </a:r>
            <a:r>
              <a:rPr lang="en-US" altLang="en-US" dirty="0"/>
              <a:t> Alter</a:t>
            </a:r>
          </a:p>
          <a:p>
            <a:pPr marL="742950" lvl="1" indent="-285750">
              <a:spcBef>
                <a:spcPct val="20000"/>
              </a:spcBef>
              <a:buFont typeface="Arial" pitchFamily="34" charset="0"/>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10244" name="Picture 2" descr="Grafik" title="Betreutes Wohnen zu H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020763"/>
            <a:ext cx="1655763"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2B56F277-547B-4251-8E89-6BD3A5AA9269}" type="slidenum">
              <a:rPr lang="de-DE" altLang="de-DE" sz="1200">
                <a:solidFill>
                  <a:schemeClr val="tx1"/>
                </a:solidFill>
              </a:rPr>
              <a:pPr eaLnBrk="1" hangingPunct="1">
                <a:spcBef>
                  <a:spcPct val="50000"/>
                </a:spcBef>
              </a:pPr>
              <a:t>5</a:t>
            </a:fld>
            <a:endParaRPr lang="de-DE" altLang="de-DE" sz="12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48680"/>
            <a:ext cx="7660400" cy="864096"/>
          </a:xfrm>
        </p:spPr>
        <p:txBody>
          <a:bodyPr/>
          <a:lstStyle/>
          <a:p>
            <a:pPr marL="533400" indent="-533400">
              <a:spcBef>
                <a:spcPct val="20000"/>
              </a:spcBef>
              <a:defRPr/>
            </a:pPr>
            <a:r>
              <a:rPr lang="en-US" altLang="en-US" b="1" dirty="0"/>
              <a:t>“</a:t>
            </a:r>
            <a:r>
              <a:rPr lang="en-US" altLang="en-US" b="1" dirty="0" err="1"/>
              <a:t>Seniorengenossenschaften</a:t>
            </a:r>
            <a:r>
              <a:rPr lang="en-US" altLang="en-US" b="1" dirty="0"/>
              <a:t>”</a:t>
            </a:r>
          </a:p>
        </p:txBody>
      </p:sp>
      <p:sp>
        <p:nvSpPr>
          <p:cNvPr id="20483" name="Rectangle 5"/>
          <p:cNvSpPr>
            <a:spLocks noChangeArrowheads="1"/>
          </p:cNvSpPr>
          <p:nvPr/>
        </p:nvSpPr>
        <p:spPr bwMode="auto">
          <a:xfrm>
            <a:off x="539552" y="1556792"/>
            <a:ext cx="7777361" cy="44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 typeface="+mj-lt"/>
              <a:buAutoNum type="arabicPeriod" startAt="3"/>
              <a:defRPr/>
            </a:pPr>
            <a:r>
              <a:rPr lang="en-US" altLang="en-US" b="1" dirty="0"/>
              <a:t>“</a:t>
            </a:r>
            <a:r>
              <a:rPr lang="en-US" altLang="en-US" sz="2000" b="1" dirty="0" err="1"/>
              <a:t>Seniorengenossenschaften</a:t>
            </a:r>
            <a:r>
              <a:rPr lang="en-US" altLang="en-US" sz="2000" b="1" dirty="0"/>
              <a:t>”</a:t>
            </a:r>
          </a:p>
          <a:p>
            <a:pPr marL="533400" indent="-533400">
              <a:spcBef>
                <a:spcPct val="20000"/>
              </a:spcBef>
              <a:buFont typeface="+mj-lt"/>
              <a:buAutoNum type="arabicPeriod" startAt="3"/>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Hilfe</a:t>
            </a:r>
            <a:r>
              <a:rPr lang="en-US" altLang="en-US" dirty="0"/>
              <a:t> auf </a:t>
            </a:r>
            <a:r>
              <a:rPr lang="en-US" altLang="en-US" dirty="0" err="1"/>
              <a:t>Gegenseitigkeit</a:t>
            </a:r>
            <a:r>
              <a:rPr lang="en-US" altLang="en-US" dirty="0"/>
              <a:t> in </a:t>
            </a:r>
            <a:r>
              <a:rPr lang="en-US" altLang="en-US" dirty="0" err="1"/>
              <a:t>genossenschaftlicher</a:t>
            </a:r>
            <a:r>
              <a:rPr lang="en-US" altLang="en-US" dirty="0"/>
              <a:t> Form</a:t>
            </a:r>
          </a:p>
          <a:p>
            <a:pPr lvl="1">
              <a:spcBef>
                <a:spcPct val="20000"/>
              </a:spcBef>
              <a:defRPr/>
            </a:pPr>
            <a:r>
              <a:rPr lang="en-US" altLang="en-US" dirty="0"/>
              <a:t>Die </a:t>
            </a:r>
            <a:r>
              <a:rPr lang="en-US" altLang="en-US" dirty="0" err="1"/>
              <a:t>erbrachte</a:t>
            </a:r>
            <a:r>
              <a:rPr lang="en-US" altLang="en-US" dirty="0"/>
              <a:t> </a:t>
            </a:r>
            <a:r>
              <a:rPr lang="en-US" altLang="en-US" dirty="0" err="1"/>
              <a:t>Leistung</a:t>
            </a:r>
            <a:r>
              <a:rPr lang="en-US" altLang="en-US" dirty="0"/>
              <a:t> </a:t>
            </a:r>
            <a:r>
              <a:rPr lang="en-US" altLang="en-US" dirty="0" err="1"/>
              <a:t>kann</a:t>
            </a:r>
            <a:r>
              <a:rPr lang="en-US" altLang="en-US" dirty="0"/>
              <a:t> auf </a:t>
            </a:r>
            <a:r>
              <a:rPr lang="en-US" altLang="en-US" dirty="0" err="1"/>
              <a:t>Zeitkonten</a:t>
            </a:r>
            <a:r>
              <a:rPr lang="en-US" altLang="en-US" dirty="0"/>
              <a:t> </a:t>
            </a:r>
            <a:r>
              <a:rPr lang="en-US" altLang="en-US" dirty="0" err="1"/>
              <a:t>gutgeschrieben</a:t>
            </a:r>
            <a:r>
              <a:rPr lang="en-US" altLang="en-US" dirty="0"/>
              <a:t> </a:t>
            </a:r>
            <a:r>
              <a:rPr lang="en-US" altLang="en-US" dirty="0" err="1"/>
              <a:t>oder</a:t>
            </a:r>
            <a:r>
              <a:rPr lang="en-US" altLang="en-US" dirty="0"/>
              <a:t> </a:t>
            </a:r>
            <a:r>
              <a:rPr lang="en-US" altLang="en-US" dirty="0" err="1"/>
              <a:t>ausbezahlt</a:t>
            </a:r>
            <a:r>
              <a:rPr lang="en-US" altLang="en-US" dirty="0"/>
              <a:t> </a:t>
            </a:r>
            <a:r>
              <a:rPr lang="en-US" altLang="en-US" dirty="0" err="1"/>
              <a:t>werden</a:t>
            </a:r>
            <a:r>
              <a:rPr lang="en-US" altLang="en-US" dirty="0"/>
              <a:t>.</a:t>
            </a:r>
          </a:p>
          <a:p>
            <a:pPr lvl="1">
              <a:spcBef>
                <a:spcPct val="20000"/>
              </a:spcBef>
              <a:defRPr/>
            </a:pPr>
            <a:endParaRPr lang="en-US" altLang="en-US" sz="1000" dirty="0"/>
          </a:p>
          <a:p>
            <a:pPr lvl="1">
              <a:spcBef>
                <a:spcPct val="20000"/>
              </a:spcBef>
              <a:defRPr/>
            </a:pPr>
            <a:r>
              <a:rPr lang="en-US" altLang="en-US" u="sng" dirty="0" err="1"/>
              <a:t>Förderung</a:t>
            </a:r>
            <a:r>
              <a:rPr lang="en-US" altLang="en-US" dirty="0"/>
              <a:t>:</a:t>
            </a:r>
          </a:p>
          <a:p>
            <a:pPr marL="742950" lvl="1" indent="-285750">
              <a:spcBef>
                <a:spcPct val="20000"/>
              </a:spcBef>
              <a:buFont typeface="Arial" pitchFamily="34" charset="0"/>
              <a:buChar char="•"/>
              <a:defRPr/>
            </a:pPr>
            <a:r>
              <a:rPr lang="en-US" altLang="en-US" dirty="0" err="1"/>
              <a:t>Anschubfinanzierung</a:t>
            </a:r>
            <a:r>
              <a:rPr lang="en-US" altLang="en-US" dirty="0"/>
              <a:t> für </a:t>
            </a:r>
            <a:r>
              <a:rPr lang="en-US" altLang="en-US" dirty="0" err="1"/>
              <a:t>einen</a:t>
            </a:r>
            <a:r>
              <a:rPr lang="en-US" altLang="en-US" dirty="0"/>
              <a:t> </a:t>
            </a:r>
            <a:r>
              <a:rPr lang="en-US" altLang="en-US" dirty="0" err="1"/>
              <a:t>Zeitraum</a:t>
            </a:r>
            <a:r>
              <a:rPr lang="en-US" altLang="en-US" dirty="0"/>
              <a:t> von </a:t>
            </a:r>
            <a:r>
              <a:rPr lang="en-US" altLang="en-US" dirty="0" err="1"/>
              <a:t>bis</a:t>
            </a:r>
            <a:r>
              <a:rPr lang="en-US" altLang="en-US" dirty="0"/>
              <a:t> </a:t>
            </a:r>
            <a:r>
              <a:rPr lang="en-US" altLang="en-US" dirty="0" err="1"/>
              <a:t>zu</a:t>
            </a:r>
            <a:r>
              <a:rPr lang="en-US" altLang="en-US" dirty="0"/>
              <a:t> 3 </a:t>
            </a:r>
            <a:r>
              <a:rPr lang="en-US" altLang="en-US" dirty="0" err="1"/>
              <a:t>Jahren</a:t>
            </a:r>
            <a:endParaRPr lang="en-US" altLang="en-US" dirty="0"/>
          </a:p>
          <a:p>
            <a:pPr marL="742950" lvl="1" indent="-285750">
              <a:spcBef>
                <a:spcPct val="20000"/>
              </a:spcBef>
              <a:buFont typeface="Arial" pitchFamily="34" charset="0"/>
              <a:buChar char="•"/>
              <a:defRPr/>
            </a:pPr>
            <a:r>
              <a:rPr lang="en-US" altLang="en-US" dirty="0" err="1"/>
              <a:t>Förderhöhe</a:t>
            </a:r>
            <a:r>
              <a:rPr lang="en-US" altLang="en-US" dirty="0"/>
              <a:t> </a:t>
            </a:r>
            <a:r>
              <a:rPr lang="en-US" altLang="en-US" dirty="0" err="1"/>
              <a:t>bis</a:t>
            </a:r>
            <a:r>
              <a:rPr lang="en-US" altLang="en-US" dirty="0"/>
              <a:t> </a:t>
            </a:r>
            <a:r>
              <a:rPr lang="en-US" altLang="en-US" dirty="0" err="1"/>
              <a:t>zu</a:t>
            </a:r>
            <a:r>
              <a:rPr lang="en-US" altLang="en-US" dirty="0"/>
              <a:t> 30.000 €</a:t>
            </a:r>
          </a:p>
          <a:p>
            <a:pPr marL="742950" lvl="1" indent="-285750">
              <a:spcBef>
                <a:spcPct val="20000"/>
              </a:spcBef>
              <a:buFont typeface="Arial" pitchFamily="34" charset="0"/>
              <a:buChar char="•"/>
              <a:defRPr/>
            </a:pPr>
            <a:r>
              <a:rPr lang="en-US" altLang="en-US" dirty="0" err="1"/>
              <a:t>bislang</a:t>
            </a:r>
            <a:r>
              <a:rPr lang="en-US" altLang="en-US" dirty="0"/>
              <a:t> 5 </a:t>
            </a:r>
            <a:r>
              <a:rPr lang="en-US" altLang="en-US" dirty="0" err="1"/>
              <a:t>Projekte</a:t>
            </a:r>
            <a:r>
              <a:rPr lang="en-US" altLang="en-US" dirty="0"/>
              <a:t> </a:t>
            </a:r>
            <a:r>
              <a:rPr lang="en-US" altLang="en-US" dirty="0" err="1"/>
              <a:t>gefördert</a:t>
            </a:r>
            <a:r>
              <a:rPr lang="en-US" altLang="en-US" dirty="0"/>
              <a:t> </a:t>
            </a:r>
          </a:p>
          <a:p>
            <a:pPr marL="742950" lvl="1" indent="-285750">
              <a:spcBef>
                <a:spcPct val="20000"/>
              </a:spcBef>
              <a:buFont typeface="Arial" pitchFamily="34" charset="0"/>
              <a:buChar char="•"/>
              <a:defRPr/>
            </a:pPr>
            <a:r>
              <a:rPr lang="en-US" altLang="en-US" dirty="0" err="1"/>
              <a:t>Durchführung</a:t>
            </a:r>
            <a:r>
              <a:rPr lang="en-US" altLang="en-US" dirty="0"/>
              <a:t> </a:t>
            </a:r>
            <a:r>
              <a:rPr lang="en-US" altLang="en-US" dirty="0" err="1"/>
              <a:t>eines</a:t>
            </a:r>
            <a:r>
              <a:rPr lang="en-US" altLang="en-US" dirty="0"/>
              <a:t> </a:t>
            </a:r>
            <a:r>
              <a:rPr lang="en-US" altLang="en-US" dirty="0" err="1"/>
              <a:t>Kongresses</a:t>
            </a:r>
            <a:r>
              <a:rPr lang="en-US" altLang="en-US" dirty="0"/>
              <a:t> am 15.11.13 </a:t>
            </a:r>
          </a:p>
          <a:p>
            <a:pPr marL="742950" lvl="1" indent="-285750">
              <a:spcBef>
                <a:spcPct val="20000"/>
              </a:spcBef>
              <a:buFont typeface="Arial" pitchFamily="34" charset="0"/>
              <a:buChar char="•"/>
              <a:defRPr/>
            </a:pPr>
            <a:r>
              <a:rPr lang="en-US" altLang="en-US" dirty="0" err="1"/>
              <a:t>Herausgabe</a:t>
            </a:r>
            <a:r>
              <a:rPr lang="en-US" altLang="en-US" dirty="0"/>
              <a:t> </a:t>
            </a:r>
            <a:r>
              <a:rPr lang="en-US" altLang="en-US" dirty="0" err="1"/>
              <a:t>eines</a:t>
            </a:r>
            <a:r>
              <a:rPr lang="en-US" altLang="en-US" dirty="0"/>
              <a:t> </a:t>
            </a:r>
            <a:r>
              <a:rPr lang="en-US" altLang="en-US" dirty="0" err="1"/>
              <a:t>Wegweisers</a:t>
            </a:r>
            <a:endParaRPr lang="en-US" altLang="en-US" dirty="0"/>
          </a:p>
          <a:p>
            <a:pPr marL="742950" lvl="1" indent="-285750">
              <a:spcBef>
                <a:spcPct val="20000"/>
              </a:spcBef>
              <a:buFont typeface="Arial" pitchFamily="34" charset="0"/>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11268" name="Picture 2" descr="Grafik" title="Seniorengenossenschaf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8" y="3811588"/>
            <a:ext cx="21177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557B3E89-7B5A-4FBE-A9FF-32907317811E}" type="slidenum">
              <a:rPr lang="de-DE" altLang="de-DE" sz="1200">
                <a:solidFill>
                  <a:schemeClr val="tx1"/>
                </a:solidFill>
              </a:rPr>
              <a:pPr eaLnBrk="1" hangingPunct="1">
                <a:spcBef>
                  <a:spcPct val="50000"/>
                </a:spcBef>
              </a:pPr>
              <a:t>6</a:t>
            </a:fld>
            <a:endParaRPr lang="de-DE" altLang="de-DE" sz="12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548680"/>
            <a:ext cx="7776716" cy="792088"/>
          </a:xfrm>
        </p:spPr>
        <p:txBody>
          <a:bodyPr/>
          <a:lstStyle/>
          <a:p>
            <a:r>
              <a:rPr lang="en-US" altLang="en-US" b="1" dirty="0"/>
              <a:t>“Alternative </a:t>
            </a:r>
            <a:r>
              <a:rPr lang="en-US" altLang="en-US" b="1" dirty="0" err="1"/>
              <a:t>Wohnformen</a:t>
            </a:r>
            <a:r>
              <a:rPr lang="en-US" altLang="en-US" b="1" dirty="0"/>
              <a:t>”</a:t>
            </a:r>
            <a:br>
              <a:rPr lang="en-US" altLang="en-US" b="1" dirty="0"/>
            </a:br>
            <a:endParaRPr lang="de-DE" dirty="0"/>
          </a:p>
        </p:txBody>
      </p:sp>
      <p:sp>
        <p:nvSpPr>
          <p:cNvPr id="20483" name="Rectangle 5"/>
          <p:cNvSpPr>
            <a:spLocks noChangeArrowheads="1"/>
          </p:cNvSpPr>
          <p:nvPr/>
        </p:nvSpPr>
        <p:spPr bwMode="auto">
          <a:xfrm>
            <a:off x="755576" y="1340768"/>
            <a:ext cx="7561337" cy="489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mj-lt"/>
              <a:buAutoNum type="arabicPeriod" startAt="5"/>
              <a:defRPr/>
            </a:pPr>
            <a:r>
              <a:rPr lang="en-US" altLang="en-US" b="1" dirty="0"/>
              <a:t>“</a:t>
            </a:r>
            <a:r>
              <a:rPr lang="en-US" altLang="en-US" sz="2000" b="1" dirty="0"/>
              <a:t>Alternative </a:t>
            </a:r>
            <a:r>
              <a:rPr lang="en-US" altLang="en-US" sz="2000" b="1" dirty="0" err="1"/>
              <a:t>Wohnformen</a:t>
            </a:r>
            <a:r>
              <a:rPr lang="en-US" altLang="en-US" sz="2000" b="1" dirty="0"/>
              <a:t>”</a:t>
            </a:r>
          </a:p>
          <a:p>
            <a:pPr>
              <a:spcBef>
                <a:spcPct val="20000"/>
              </a:spcBef>
              <a:defRPr/>
            </a:pPr>
            <a:endParaRPr lang="en-US" altLang="en-US" sz="1000" b="1" dirty="0"/>
          </a:p>
          <a:p>
            <a:pPr lvl="1">
              <a:spcBef>
                <a:spcPct val="20000"/>
              </a:spcBef>
              <a:defRPr/>
            </a:pPr>
            <a:r>
              <a:rPr lang="en-US" altLang="en-US" u="sng" dirty="0" err="1"/>
              <a:t>Inhalt</a:t>
            </a:r>
            <a:r>
              <a:rPr lang="en-US" altLang="en-US" u="sng" dirty="0"/>
              <a:t> </a:t>
            </a:r>
            <a:r>
              <a:rPr lang="en-US" altLang="en-US" u="sng" dirty="0" err="1"/>
              <a:t>bzw</a:t>
            </a:r>
            <a:r>
              <a:rPr lang="en-US" altLang="en-US" u="sng" dirty="0"/>
              <a:t>. </a:t>
            </a:r>
            <a:r>
              <a:rPr lang="en-US" altLang="en-US" u="sng" dirty="0" err="1"/>
              <a:t>Zielsetzung</a:t>
            </a:r>
            <a:r>
              <a:rPr lang="en-US" altLang="en-US" dirty="0"/>
              <a:t>:</a:t>
            </a:r>
          </a:p>
          <a:p>
            <a:pPr lvl="1">
              <a:spcBef>
                <a:spcPct val="20000"/>
              </a:spcBef>
              <a:defRPr/>
            </a:pPr>
            <a:r>
              <a:rPr lang="en-US" altLang="en-US" dirty="0" err="1"/>
              <a:t>Ausbau</a:t>
            </a:r>
            <a:r>
              <a:rPr lang="en-US" altLang="en-US" dirty="0"/>
              <a:t> von </a:t>
            </a:r>
            <a:r>
              <a:rPr lang="en-US" altLang="en-US" dirty="0" err="1"/>
              <a:t>alternativen</a:t>
            </a:r>
            <a:r>
              <a:rPr lang="en-US" altLang="en-US" dirty="0"/>
              <a:t> </a:t>
            </a:r>
            <a:r>
              <a:rPr lang="en-US" altLang="en-US" dirty="0" err="1"/>
              <a:t>Wohnformen</a:t>
            </a:r>
            <a:r>
              <a:rPr lang="en-US" altLang="en-US" dirty="0"/>
              <a:t>, </a:t>
            </a:r>
            <a:r>
              <a:rPr lang="en-US" altLang="en-US" dirty="0" err="1"/>
              <a:t>insbesondere</a:t>
            </a:r>
            <a:r>
              <a:rPr lang="en-US" altLang="en-US" dirty="0"/>
              <a:t>:</a:t>
            </a:r>
          </a:p>
          <a:p>
            <a:pPr marL="1200150" lvl="2" indent="-285750">
              <a:spcBef>
                <a:spcPct val="20000"/>
              </a:spcBef>
              <a:buFont typeface="Arial" pitchFamily="34" charset="0"/>
              <a:buChar char="•"/>
              <a:defRPr/>
            </a:pPr>
            <a:r>
              <a:rPr lang="en-US" altLang="en-US" dirty="0" err="1"/>
              <a:t>ambulante</a:t>
            </a:r>
            <a:r>
              <a:rPr lang="en-US" altLang="en-US" dirty="0"/>
              <a:t> </a:t>
            </a:r>
            <a:r>
              <a:rPr lang="en-US" altLang="en-US" dirty="0" err="1"/>
              <a:t>Hausgemeinschaften</a:t>
            </a:r>
            <a:r>
              <a:rPr lang="en-US" altLang="en-US" dirty="0"/>
              <a:t> (</a:t>
            </a:r>
            <a:r>
              <a:rPr lang="en-US" altLang="en-US" dirty="0" err="1"/>
              <a:t>rund</a:t>
            </a:r>
            <a:r>
              <a:rPr lang="en-US" altLang="en-US" dirty="0"/>
              <a:t> 10)</a:t>
            </a:r>
          </a:p>
          <a:p>
            <a:pPr marL="1200150" lvl="2" indent="-285750">
              <a:spcBef>
                <a:spcPct val="20000"/>
              </a:spcBef>
              <a:buFont typeface="Arial" pitchFamily="34" charset="0"/>
              <a:buChar char="•"/>
              <a:defRPr/>
            </a:pPr>
            <a:r>
              <a:rPr lang="en-US" altLang="en-US" dirty="0" err="1"/>
              <a:t>generationenübergreifende</a:t>
            </a:r>
            <a:r>
              <a:rPr lang="en-US" altLang="en-US" dirty="0"/>
              <a:t> </a:t>
            </a:r>
            <a:r>
              <a:rPr lang="en-US" altLang="en-US" dirty="0" err="1"/>
              <a:t>Wohnformen</a:t>
            </a:r>
            <a:r>
              <a:rPr lang="en-US" altLang="en-US" dirty="0"/>
              <a:t> (</a:t>
            </a:r>
            <a:r>
              <a:rPr lang="en-US" altLang="en-US" dirty="0" err="1"/>
              <a:t>rund</a:t>
            </a:r>
            <a:r>
              <a:rPr lang="en-US" altLang="en-US" dirty="0"/>
              <a:t> 70)</a:t>
            </a:r>
          </a:p>
          <a:p>
            <a:pPr marL="1200150" lvl="2" indent="-285750">
              <a:spcBef>
                <a:spcPct val="20000"/>
              </a:spcBef>
              <a:buFont typeface="Arial" pitchFamily="34" charset="0"/>
              <a:buChar char="•"/>
              <a:defRPr/>
            </a:pPr>
            <a:r>
              <a:rPr lang="en-US" altLang="en-US" dirty="0"/>
              <a:t>ambulant </a:t>
            </a:r>
            <a:r>
              <a:rPr lang="en-US" altLang="en-US" dirty="0" err="1"/>
              <a:t>betreute</a:t>
            </a:r>
            <a:r>
              <a:rPr lang="en-US" altLang="en-US" dirty="0"/>
              <a:t> </a:t>
            </a:r>
            <a:r>
              <a:rPr lang="en-US" altLang="en-US" dirty="0" err="1"/>
              <a:t>Wohngemeinschaften</a:t>
            </a:r>
            <a:r>
              <a:rPr lang="en-US" altLang="en-US" dirty="0"/>
              <a:t> (</a:t>
            </a:r>
            <a:r>
              <a:rPr lang="en-US" altLang="en-US" dirty="0" err="1"/>
              <a:t>rund</a:t>
            </a:r>
            <a:r>
              <a:rPr lang="en-US" altLang="en-US" dirty="0"/>
              <a:t>  198)</a:t>
            </a:r>
          </a:p>
          <a:p>
            <a:pPr lvl="1">
              <a:spcBef>
                <a:spcPct val="20000"/>
              </a:spcBef>
              <a:defRPr/>
            </a:pPr>
            <a:endParaRPr lang="en-US" altLang="en-US" sz="1000" dirty="0"/>
          </a:p>
          <a:p>
            <a:pPr lvl="1">
              <a:spcBef>
                <a:spcPct val="20000"/>
              </a:spcBef>
              <a:defRPr/>
            </a:pPr>
            <a:r>
              <a:rPr lang="en-US" altLang="en-US" u="sng" dirty="0" err="1"/>
              <a:t>Unterstützung</a:t>
            </a:r>
            <a:r>
              <a:rPr lang="en-US" altLang="en-US" dirty="0"/>
              <a:t>:</a:t>
            </a:r>
          </a:p>
          <a:p>
            <a:pPr marL="742950" lvl="1" indent="-285750">
              <a:spcBef>
                <a:spcPct val="20000"/>
              </a:spcBef>
              <a:buFont typeface="Arial" pitchFamily="34" charset="0"/>
              <a:buChar char="•"/>
              <a:defRPr/>
            </a:pPr>
            <a:r>
              <a:rPr lang="en-US" altLang="en-US" dirty="0" err="1"/>
              <a:t>fachliche</a:t>
            </a:r>
            <a:r>
              <a:rPr lang="en-US" altLang="en-US" dirty="0"/>
              <a:t> </a:t>
            </a:r>
            <a:r>
              <a:rPr lang="en-US" altLang="en-US" dirty="0" err="1"/>
              <a:t>Beratung</a:t>
            </a:r>
            <a:r>
              <a:rPr lang="en-US" altLang="en-US" dirty="0"/>
              <a:t> </a:t>
            </a:r>
            <a:r>
              <a:rPr lang="en-US" altLang="en-US" dirty="0" err="1"/>
              <a:t>über</a:t>
            </a:r>
            <a:r>
              <a:rPr lang="en-US" altLang="en-US" dirty="0"/>
              <a:t> “</a:t>
            </a:r>
            <a:r>
              <a:rPr lang="en-US" altLang="en-US" dirty="0" err="1"/>
              <a:t>Koordinationsstelle</a:t>
            </a:r>
            <a:r>
              <a:rPr lang="en-US" altLang="en-US" dirty="0"/>
              <a:t> Wohnen </a:t>
            </a:r>
            <a:r>
              <a:rPr lang="en-US" altLang="en-US" dirty="0" err="1"/>
              <a:t>im</a:t>
            </a:r>
            <a:r>
              <a:rPr lang="en-US" altLang="en-US" dirty="0"/>
              <a:t> Alter”</a:t>
            </a:r>
          </a:p>
          <a:p>
            <a:pPr marL="742950" lvl="1" indent="-285750">
              <a:spcBef>
                <a:spcPct val="20000"/>
              </a:spcBef>
              <a:buFont typeface="Arial" pitchFamily="34" charset="0"/>
              <a:buChar char="•"/>
              <a:defRPr/>
            </a:pPr>
            <a:r>
              <a:rPr lang="en-US" altLang="en-US" dirty="0" err="1"/>
              <a:t>finanzielle</a:t>
            </a:r>
            <a:r>
              <a:rPr lang="en-US" altLang="en-US" dirty="0"/>
              <a:t> </a:t>
            </a:r>
            <a:r>
              <a:rPr lang="en-US" altLang="en-US" dirty="0" err="1"/>
              <a:t>Förderung</a:t>
            </a:r>
            <a:r>
              <a:rPr lang="en-US" altLang="en-US" dirty="0"/>
              <a:t> </a:t>
            </a:r>
            <a:r>
              <a:rPr lang="en-US" altLang="en-US" dirty="0" err="1"/>
              <a:t>bis</a:t>
            </a:r>
            <a:r>
              <a:rPr lang="en-US" altLang="en-US" dirty="0"/>
              <a:t> </a:t>
            </a:r>
            <a:r>
              <a:rPr lang="en-US" altLang="en-US" dirty="0" err="1"/>
              <a:t>zu</a:t>
            </a:r>
            <a:r>
              <a:rPr lang="en-US" altLang="en-US" dirty="0"/>
              <a:t> 40.000 € (</a:t>
            </a:r>
            <a:r>
              <a:rPr lang="en-US" altLang="en-US" dirty="0" err="1"/>
              <a:t>Förderrichtline</a:t>
            </a:r>
            <a:r>
              <a:rPr lang="en-US" altLang="en-US" dirty="0"/>
              <a:t> </a:t>
            </a:r>
            <a:r>
              <a:rPr lang="en-US" altLang="en-US" dirty="0" err="1"/>
              <a:t>Neues</a:t>
            </a:r>
            <a:r>
              <a:rPr lang="en-US" altLang="en-US" dirty="0"/>
              <a:t> </a:t>
            </a:r>
            <a:r>
              <a:rPr lang="en-US" altLang="en-US" dirty="0" err="1"/>
              <a:t>Seniorenwohnen</a:t>
            </a:r>
            <a:r>
              <a:rPr lang="en-US" altLang="en-US" dirty="0"/>
              <a:t>)</a:t>
            </a:r>
          </a:p>
          <a:p>
            <a:pPr marL="742950" lvl="1" indent="-285750">
              <a:spcBef>
                <a:spcPct val="20000"/>
              </a:spcBef>
              <a:buFont typeface="Arial" pitchFamily="34" charset="0"/>
              <a:buChar char="•"/>
              <a:defRPr/>
            </a:pPr>
            <a:r>
              <a:rPr lang="en-US" altLang="en-US" dirty="0" err="1"/>
              <a:t>Informationskampagne</a:t>
            </a:r>
            <a:r>
              <a:rPr lang="en-US" altLang="en-US" dirty="0"/>
              <a:t> “</a:t>
            </a:r>
            <a:r>
              <a:rPr lang="en-US" altLang="en-US" dirty="0" err="1"/>
              <a:t>Zu</a:t>
            </a:r>
            <a:r>
              <a:rPr lang="en-US" altLang="en-US" dirty="0"/>
              <a:t> </a:t>
            </a:r>
            <a:r>
              <a:rPr lang="en-US" altLang="en-US" dirty="0" err="1"/>
              <a:t>Hause</a:t>
            </a:r>
            <a:r>
              <a:rPr lang="en-US" altLang="en-US" dirty="0"/>
              <a:t> </a:t>
            </a:r>
            <a:r>
              <a:rPr lang="en-US" altLang="en-US" dirty="0" err="1"/>
              <a:t>daheim</a:t>
            </a:r>
            <a:r>
              <a:rPr lang="en-US" altLang="en-US" dirty="0"/>
              <a:t>” in </a:t>
            </a:r>
            <a:r>
              <a:rPr lang="en-US" altLang="en-US" dirty="0" err="1"/>
              <a:t>allen</a:t>
            </a:r>
            <a:r>
              <a:rPr lang="en-US" altLang="en-US" dirty="0"/>
              <a:t> </a:t>
            </a:r>
            <a:r>
              <a:rPr lang="en-US" altLang="en-US" dirty="0" err="1"/>
              <a:t>Regierungsbezirken</a:t>
            </a:r>
            <a:endParaRPr lang="en-US" altLang="en-US" dirty="0"/>
          </a:p>
          <a:p>
            <a:pPr marL="742950" lvl="1" indent="-285750">
              <a:spcBef>
                <a:spcPct val="20000"/>
              </a:spcBef>
              <a:buFont typeface="Arial" pitchFamily="34" charset="0"/>
              <a:buChar char="•"/>
              <a:defRPr/>
            </a:pPr>
            <a:r>
              <a:rPr lang="en-US" altLang="en-US" dirty="0" err="1"/>
              <a:t>Durchführung</a:t>
            </a:r>
            <a:r>
              <a:rPr lang="en-US" altLang="en-US" dirty="0"/>
              <a:t> von </a:t>
            </a:r>
            <a:r>
              <a:rPr lang="en-US" altLang="en-US" dirty="0" err="1"/>
              <a:t>Fachtagungen</a:t>
            </a:r>
            <a:endParaRPr lang="en-US" altLang="en-US" dirty="0"/>
          </a:p>
          <a:p>
            <a:pPr marL="742950" lvl="1" indent="-285750">
              <a:spcBef>
                <a:spcPct val="20000"/>
              </a:spcBef>
              <a:buFont typeface="Arial" pitchFamily="34" charset="0"/>
              <a:buChar char="•"/>
              <a:defRPr/>
            </a:pPr>
            <a:r>
              <a:rPr lang="en-US" altLang="en-US" dirty="0" err="1"/>
              <a:t>Herausgabe</a:t>
            </a:r>
            <a:r>
              <a:rPr lang="en-US" altLang="en-US" dirty="0"/>
              <a:t> von Broschüren</a:t>
            </a:r>
          </a:p>
          <a:p>
            <a:pPr lvl="1">
              <a:spcBef>
                <a:spcPct val="20000"/>
              </a:spcBef>
              <a:defRPr/>
            </a:pPr>
            <a:endParaRPr lang="en-US" altLang="en-US" dirty="0"/>
          </a:p>
          <a:p>
            <a:pPr lvl="1">
              <a:spcBef>
                <a:spcPct val="20000"/>
              </a:spcBef>
              <a:defRPr/>
            </a:pPr>
            <a:endParaRPr lang="en-US" altLang="en-US" dirty="0"/>
          </a:p>
          <a:p>
            <a:pPr>
              <a:spcBef>
                <a:spcPct val="20000"/>
              </a:spcBef>
              <a:defRPr/>
            </a:pPr>
            <a:endParaRPr lang="de-DE" altLang="en-US" b="1" dirty="0"/>
          </a:p>
        </p:txBody>
      </p:sp>
      <p:pic>
        <p:nvPicPr>
          <p:cNvPr id="12292" name="Picture 4" descr="Grafik" title="Zu Hause dahe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5013325"/>
            <a:ext cx="3802063"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C01E5CCA-65B9-4176-8B1F-5CBE13FDB965}" type="slidenum">
              <a:rPr lang="de-DE" altLang="de-DE" sz="1200">
                <a:solidFill>
                  <a:schemeClr val="tx1"/>
                </a:solidFill>
              </a:rPr>
              <a:pPr eaLnBrk="1" hangingPunct="1">
                <a:spcBef>
                  <a:spcPct val="50000"/>
                </a:spcBef>
              </a:pPr>
              <a:t>7</a:t>
            </a:fld>
            <a:endParaRPr lang="de-DE" altLang="de-DE" sz="12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27584" y="404664"/>
            <a:ext cx="7776666" cy="504056"/>
          </a:xfrm>
        </p:spPr>
        <p:txBody>
          <a:bodyPr/>
          <a:lstStyle/>
          <a:p>
            <a:r>
              <a:rPr lang="en-US" altLang="en-US" b="1" dirty="0"/>
              <a:t>“</a:t>
            </a:r>
            <a:r>
              <a:rPr lang="en-US" altLang="en-US" b="1" dirty="0" err="1"/>
              <a:t>Quartierskonzepte</a:t>
            </a:r>
            <a:r>
              <a:rPr lang="en-US" altLang="en-US" b="1" dirty="0"/>
              <a:t>”</a:t>
            </a:r>
            <a:endParaRPr lang="de-DE" dirty="0"/>
          </a:p>
        </p:txBody>
      </p:sp>
      <p:sp>
        <p:nvSpPr>
          <p:cNvPr id="20483" name="Rectangle 5" descr="Diagramme" title="Quartierskonzept"/>
          <p:cNvSpPr>
            <a:spLocks noChangeArrowheads="1"/>
          </p:cNvSpPr>
          <p:nvPr/>
        </p:nvSpPr>
        <p:spPr bwMode="auto">
          <a:xfrm>
            <a:off x="827584" y="1052736"/>
            <a:ext cx="784810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mj-lt"/>
              <a:buAutoNum type="arabicPeriod" startAt="4"/>
              <a:defRPr/>
            </a:pPr>
            <a:r>
              <a:rPr lang="en-US" altLang="en-US" b="1" dirty="0"/>
              <a:t>“</a:t>
            </a:r>
            <a:r>
              <a:rPr lang="en-US" altLang="en-US" sz="2000" b="1" dirty="0" err="1"/>
              <a:t>Quartierskonzepte</a:t>
            </a:r>
            <a:r>
              <a:rPr lang="en-US" altLang="en-US" sz="2000" b="1" dirty="0"/>
              <a:t>” </a:t>
            </a:r>
            <a:r>
              <a:rPr lang="en-US" altLang="en-US" sz="1600" dirty="0"/>
              <a:t>(</a:t>
            </a:r>
            <a:r>
              <a:rPr lang="en-US" altLang="en-US" sz="1600" dirty="0" err="1"/>
              <a:t>mit</a:t>
            </a:r>
            <a:r>
              <a:rPr lang="en-US" altLang="en-US" sz="1600" dirty="0"/>
              <a:t> </a:t>
            </a:r>
            <a:r>
              <a:rPr lang="en-US" altLang="en-US" sz="1600" dirty="0" err="1"/>
              <a:t>besonderer</a:t>
            </a:r>
            <a:r>
              <a:rPr lang="en-US" altLang="en-US" sz="1600" dirty="0"/>
              <a:t> </a:t>
            </a:r>
            <a:r>
              <a:rPr lang="en-US" altLang="en-US" sz="1600" dirty="0" err="1"/>
              <a:t>Berücksichtigung</a:t>
            </a:r>
            <a:r>
              <a:rPr lang="en-US" altLang="en-US" sz="1600" dirty="0"/>
              <a:t> </a:t>
            </a:r>
            <a:r>
              <a:rPr lang="en-US" altLang="en-US" sz="1600" dirty="0" err="1"/>
              <a:t>älterer</a:t>
            </a:r>
            <a:r>
              <a:rPr lang="en-US" altLang="en-US" sz="1600" dirty="0"/>
              <a:t> Menschen)</a:t>
            </a:r>
          </a:p>
          <a:p>
            <a:pPr>
              <a:spcBef>
                <a:spcPct val="20000"/>
              </a:spcBef>
              <a:defRPr/>
            </a:pPr>
            <a:endParaRPr lang="en-US" altLang="en-US" sz="1000" b="1" dirty="0"/>
          </a:p>
          <a:p>
            <a:pPr lvl="1">
              <a:spcBef>
                <a:spcPct val="20000"/>
              </a:spcBef>
              <a:defRPr/>
            </a:pPr>
            <a:endParaRPr lang="en-US" altLang="en-US" dirty="0"/>
          </a:p>
          <a:p>
            <a:pPr lvl="1">
              <a:spcBef>
                <a:spcPct val="20000"/>
              </a:spcBef>
              <a:defRPr/>
            </a:pPr>
            <a:endParaRPr lang="en-US" altLang="en-US" dirty="0"/>
          </a:p>
          <a:p>
            <a:pPr>
              <a:spcBef>
                <a:spcPct val="20000"/>
              </a:spcBef>
              <a:defRPr/>
            </a:pPr>
            <a:endParaRPr lang="de-DE" altLang="en-US" b="1" dirty="0"/>
          </a:p>
        </p:txBody>
      </p:sp>
      <p:graphicFrame>
        <p:nvGraphicFramePr>
          <p:cNvPr id="13316" name="Diagramm 3" descr="Grafik" title="Quartierskonzepte"/>
          <p:cNvGraphicFramePr>
            <a:graphicFrameLocks/>
          </p:cNvGraphicFramePr>
          <p:nvPr>
            <p:extLst>
              <p:ext uri="{D42A27DB-BD31-4B8C-83A1-F6EECF244321}">
                <p14:modId xmlns:p14="http://schemas.microsoft.com/office/powerpoint/2010/main" val="3541828837"/>
              </p:ext>
            </p:extLst>
          </p:nvPr>
        </p:nvGraphicFramePr>
        <p:xfrm>
          <a:off x="862012" y="1334948"/>
          <a:ext cx="7275513" cy="4902340"/>
        </p:xfrm>
        <a:graphic>
          <a:graphicData uri="http://schemas.openxmlformats.org/presentationml/2006/ole">
            <mc:AlternateContent xmlns:mc="http://schemas.openxmlformats.org/markup-compatibility/2006">
              <mc:Choice xmlns:v="urn:schemas-microsoft-com:vml" Requires="v">
                <p:oleObj spid="_x0000_s13333" name="Diagramm" r:id="rId4" imgW="6606532" imgH="4503482" progId="Excel.Chart.8">
                  <p:embed/>
                </p:oleObj>
              </mc:Choice>
              <mc:Fallback>
                <p:oleObj name="Diagramm" r:id="rId4" imgW="6606532" imgH="4503482" progId="Excel.Chart.8">
                  <p:embed/>
                  <p:pic>
                    <p:nvPicPr>
                      <p:cNvPr id="0" name="Diagramm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12" y="1334948"/>
                        <a:ext cx="7275513" cy="4902340"/>
                      </a:xfrm>
                      <a:prstGeom prst="rect">
                        <a:avLst/>
                      </a:prstGeom>
                      <a:noFill/>
                      <a:ln>
                        <a:noFill/>
                      </a:ln>
                      <a:extLst/>
                    </p:spPr>
                  </p:pic>
                </p:oleObj>
              </mc:Fallback>
            </mc:AlternateContent>
          </a:graphicData>
        </a:graphic>
      </p:graphicFrame>
      <p:sp>
        <p:nvSpPr>
          <p:cNvPr id="13315"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810D7956-AB81-4F74-9D73-016BAB8D66B0}" type="slidenum">
              <a:rPr lang="de-DE" altLang="de-DE" sz="1200">
                <a:solidFill>
                  <a:schemeClr val="tx1"/>
                </a:solidFill>
              </a:rPr>
              <a:pPr eaLnBrk="1" hangingPunct="1">
                <a:spcBef>
                  <a:spcPct val="50000"/>
                </a:spcBef>
              </a:pPr>
              <a:t>8</a:t>
            </a:fld>
            <a:endParaRPr lang="de-DE" altLang="de-DE" sz="12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836712"/>
            <a:ext cx="7776220" cy="1008112"/>
          </a:xfrm>
        </p:spPr>
        <p:txBody>
          <a:bodyPr/>
          <a:lstStyle/>
          <a:p>
            <a:pPr lvl="1"/>
            <a:r>
              <a:rPr lang="en-US" altLang="en-US" b="1" u="sng" dirty="0" err="1"/>
              <a:t>Beispiel</a:t>
            </a:r>
            <a:r>
              <a:rPr lang="en-US" altLang="en-US" b="1" u="sng" dirty="0"/>
              <a:t> </a:t>
            </a:r>
            <a:r>
              <a:rPr lang="en-US" altLang="en-US" b="1" u="sng" dirty="0" err="1"/>
              <a:t>im</a:t>
            </a:r>
            <a:r>
              <a:rPr lang="en-US" altLang="en-US" b="1" u="sng" dirty="0"/>
              <a:t> </a:t>
            </a:r>
            <a:r>
              <a:rPr lang="en-US" altLang="en-US" b="1" u="sng" dirty="0" err="1"/>
              <a:t>städtischen</a:t>
            </a:r>
            <a:r>
              <a:rPr lang="en-US" altLang="en-US" b="1" u="sng" dirty="0"/>
              <a:t> </a:t>
            </a:r>
            <a:r>
              <a:rPr lang="en-US" altLang="en-US" b="1" u="sng" dirty="0" err="1"/>
              <a:t>Bereich</a:t>
            </a:r>
            <a:r>
              <a:rPr lang="en-US" altLang="en-US" b="1" u="sng" dirty="0"/>
              <a:t>: “</a:t>
            </a:r>
            <a:r>
              <a:rPr lang="en-US" altLang="en-US" b="1" u="sng" dirty="0" err="1"/>
              <a:t>Wohnen</a:t>
            </a:r>
            <a:r>
              <a:rPr lang="en-US" altLang="en-US" b="1" u="sng" dirty="0"/>
              <a:t> </a:t>
            </a:r>
            <a:r>
              <a:rPr lang="en-US" altLang="en-US" b="1" u="sng" dirty="0" err="1"/>
              <a:t>im</a:t>
            </a:r>
            <a:r>
              <a:rPr lang="en-US" altLang="en-US" b="1" u="sng" dirty="0"/>
              <a:t> </a:t>
            </a:r>
            <a:r>
              <a:rPr lang="en-US" altLang="en-US" b="1" u="sng" dirty="0" err="1"/>
              <a:t>Viertel</a:t>
            </a:r>
            <a:r>
              <a:rPr lang="en-US" altLang="en-US" b="1" u="sng" dirty="0"/>
              <a:t>”</a:t>
            </a:r>
            <a:br>
              <a:rPr lang="en-US" altLang="en-US" b="1" u="sng" dirty="0"/>
            </a:br>
            <a:endParaRPr lang="de-DE" dirty="0"/>
          </a:p>
        </p:txBody>
      </p:sp>
      <p:sp>
        <p:nvSpPr>
          <p:cNvPr id="20483" name="Rectangle 5"/>
          <p:cNvSpPr>
            <a:spLocks noChangeArrowheads="1"/>
          </p:cNvSpPr>
          <p:nvPr/>
        </p:nvSpPr>
        <p:spPr bwMode="auto">
          <a:xfrm>
            <a:off x="851952" y="1844824"/>
            <a:ext cx="741732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endParaRPr lang="en-US" altLang="en-US" sz="1000" b="1" dirty="0"/>
          </a:p>
          <a:p>
            <a:pPr lvl="1">
              <a:spcBef>
                <a:spcPct val="20000"/>
              </a:spcBef>
              <a:defRPr/>
            </a:pPr>
            <a:endParaRPr lang="en-US" altLang="en-US" dirty="0"/>
          </a:p>
          <a:p>
            <a:pPr lvl="1">
              <a:spcBef>
                <a:spcPct val="20000"/>
              </a:spcBef>
              <a:defRPr/>
            </a:pPr>
            <a:r>
              <a:rPr lang="en-US" altLang="en-US" b="1" dirty="0"/>
              <a:t>Initiator</a:t>
            </a:r>
            <a:r>
              <a:rPr lang="en-US" altLang="en-US" dirty="0"/>
              <a:t>: </a:t>
            </a:r>
            <a:br>
              <a:rPr lang="en-US" altLang="en-US" dirty="0"/>
            </a:br>
            <a:r>
              <a:rPr lang="en-US" altLang="en-US" dirty="0"/>
              <a:t>GEWOFAG – </a:t>
            </a:r>
            <a:r>
              <a:rPr lang="en-US" altLang="en-US" dirty="0" err="1"/>
              <a:t>größter</a:t>
            </a:r>
            <a:r>
              <a:rPr lang="en-US" altLang="en-US" dirty="0"/>
              <a:t> </a:t>
            </a:r>
            <a:r>
              <a:rPr lang="en-US" altLang="en-US" dirty="0" err="1"/>
              <a:t>Vermieter</a:t>
            </a:r>
            <a:r>
              <a:rPr lang="en-US" altLang="en-US" dirty="0"/>
              <a:t> in München </a:t>
            </a:r>
            <a:r>
              <a:rPr lang="en-US" altLang="en-US" dirty="0" err="1"/>
              <a:t>mit</a:t>
            </a:r>
            <a:r>
              <a:rPr lang="en-US" altLang="en-US" dirty="0"/>
              <a:t> </a:t>
            </a:r>
            <a:r>
              <a:rPr lang="en-US" altLang="en-US" dirty="0" err="1"/>
              <a:t>rund</a:t>
            </a:r>
            <a:r>
              <a:rPr lang="en-US" altLang="en-US" dirty="0"/>
              <a:t> 37.000 </a:t>
            </a:r>
            <a:r>
              <a:rPr lang="en-US" altLang="en-US" dirty="0" err="1"/>
              <a:t>Wohnungen</a:t>
            </a:r>
            <a:r>
              <a:rPr lang="en-US" altLang="en-US" dirty="0"/>
              <a:t> (100 % </a:t>
            </a:r>
            <a:r>
              <a:rPr lang="en-US" altLang="en-US" dirty="0" err="1"/>
              <a:t>im</a:t>
            </a:r>
            <a:r>
              <a:rPr lang="en-US" altLang="en-US" dirty="0"/>
              <a:t> </a:t>
            </a:r>
            <a:r>
              <a:rPr lang="en-US" altLang="en-US" dirty="0" err="1"/>
              <a:t>Besitz</a:t>
            </a:r>
            <a:r>
              <a:rPr lang="en-US" altLang="en-US" dirty="0"/>
              <a:t> der LH München)</a:t>
            </a:r>
          </a:p>
          <a:p>
            <a:pPr lvl="1">
              <a:spcBef>
                <a:spcPct val="20000"/>
              </a:spcBef>
              <a:defRPr/>
            </a:pPr>
            <a:endParaRPr lang="en-US" altLang="en-US" dirty="0"/>
          </a:p>
          <a:p>
            <a:pPr lvl="1">
              <a:spcBef>
                <a:spcPct val="20000"/>
              </a:spcBef>
              <a:defRPr/>
            </a:pPr>
            <a:r>
              <a:rPr lang="en-US" altLang="en-US" b="1" dirty="0" err="1"/>
              <a:t>Eckpunkte</a:t>
            </a:r>
            <a:r>
              <a:rPr lang="en-US" altLang="en-US" dirty="0"/>
              <a:t>:</a:t>
            </a:r>
          </a:p>
          <a:p>
            <a:pPr marL="742950" lvl="1" indent="-285750">
              <a:spcBef>
                <a:spcPct val="20000"/>
              </a:spcBef>
              <a:buFont typeface="Arial" pitchFamily="34" charset="0"/>
              <a:buChar char="•"/>
              <a:defRPr/>
            </a:pPr>
            <a:r>
              <a:rPr lang="en-US" altLang="en-US" dirty="0"/>
              <a:t>ca. 10 </a:t>
            </a:r>
            <a:r>
              <a:rPr lang="en-US" altLang="en-US" dirty="0" err="1"/>
              <a:t>barrierefreie</a:t>
            </a:r>
            <a:r>
              <a:rPr lang="en-US" altLang="en-US" dirty="0"/>
              <a:t> </a:t>
            </a:r>
            <a:r>
              <a:rPr lang="en-US" altLang="en-US" dirty="0" err="1"/>
              <a:t>Projektwohnungen</a:t>
            </a:r>
            <a:r>
              <a:rPr lang="en-US" altLang="en-US" dirty="0"/>
              <a:t> für Menschen </a:t>
            </a:r>
            <a:r>
              <a:rPr lang="en-US" altLang="en-US" dirty="0" err="1"/>
              <a:t>mit</a:t>
            </a:r>
            <a:r>
              <a:rPr lang="en-US" altLang="en-US" dirty="0"/>
              <a:t> </a:t>
            </a:r>
            <a:r>
              <a:rPr lang="en-US" altLang="en-US" dirty="0" err="1"/>
              <a:t>Behinderung</a:t>
            </a:r>
            <a:r>
              <a:rPr lang="en-US" altLang="en-US" dirty="0"/>
              <a:t> </a:t>
            </a:r>
            <a:r>
              <a:rPr lang="en-US" altLang="en-US" dirty="0" err="1"/>
              <a:t>bzw</a:t>
            </a:r>
            <a:r>
              <a:rPr lang="en-US" altLang="en-US" dirty="0"/>
              <a:t>. </a:t>
            </a:r>
            <a:r>
              <a:rPr lang="en-US" altLang="en-US" dirty="0" err="1"/>
              <a:t>Pflegebedarf</a:t>
            </a:r>
            <a:endParaRPr lang="en-US" altLang="en-US" dirty="0"/>
          </a:p>
          <a:p>
            <a:pPr marL="742950" lvl="1" indent="-285750">
              <a:spcBef>
                <a:spcPct val="20000"/>
              </a:spcBef>
              <a:buFont typeface="Arial" pitchFamily="34" charset="0"/>
              <a:buChar char="•"/>
              <a:defRPr/>
            </a:pPr>
            <a:r>
              <a:rPr lang="en-US" altLang="en-US" dirty="0"/>
              <a:t>24h-Versorgungssicherheit </a:t>
            </a:r>
            <a:r>
              <a:rPr lang="en-US" altLang="en-US" dirty="0" err="1"/>
              <a:t>durch</a:t>
            </a:r>
            <a:r>
              <a:rPr lang="en-US" altLang="en-US" dirty="0"/>
              <a:t> </a:t>
            </a:r>
            <a:r>
              <a:rPr lang="en-US" altLang="en-US" dirty="0" err="1"/>
              <a:t>ambulanten</a:t>
            </a:r>
            <a:r>
              <a:rPr lang="en-US" altLang="en-US" dirty="0"/>
              <a:t> </a:t>
            </a:r>
            <a:r>
              <a:rPr lang="en-US" altLang="en-US" dirty="0" err="1"/>
              <a:t>Dienst</a:t>
            </a:r>
            <a:endParaRPr lang="en-US" altLang="en-US" dirty="0"/>
          </a:p>
          <a:p>
            <a:pPr marL="742950" lvl="1" indent="-285750">
              <a:spcBef>
                <a:spcPct val="20000"/>
              </a:spcBef>
              <a:buFont typeface="Arial" pitchFamily="34" charset="0"/>
              <a:buChar char="•"/>
              <a:defRPr/>
            </a:pPr>
            <a:r>
              <a:rPr lang="en-US" altLang="en-US" dirty="0" err="1"/>
              <a:t>Wohncafés</a:t>
            </a:r>
            <a:r>
              <a:rPr lang="en-US" altLang="en-US" dirty="0"/>
              <a:t> </a:t>
            </a:r>
            <a:r>
              <a:rPr lang="en-US" altLang="en-US" dirty="0" err="1"/>
              <a:t>als</a:t>
            </a:r>
            <a:r>
              <a:rPr lang="en-US" altLang="en-US" dirty="0"/>
              <a:t> </a:t>
            </a:r>
            <a:r>
              <a:rPr lang="en-US" altLang="en-US" dirty="0" err="1"/>
              <a:t>Treffpunkt</a:t>
            </a:r>
            <a:r>
              <a:rPr lang="en-US" altLang="en-US" dirty="0"/>
              <a:t> für </a:t>
            </a:r>
            <a:r>
              <a:rPr lang="en-US" altLang="en-US" dirty="0" err="1"/>
              <a:t>Projektbewohner</a:t>
            </a:r>
            <a:r>
              <a:rPr lang="en-US" altLang="en-US" dirty="0"/>
              <a:t> und </a:t>
            </a:r>
            <a:r>
              <a:rPr lang="en-US" altLang="en-US" dirty="0" err="1"/>
              <a:t>Nachbarschaft</a:t>
            </a:r>
            <a:endParaRPr lang="en-US" altLang="en-US" dirty="0"/>
          </a:p>
          <a:p>
            <a:pPr marL="742950" lvl="1" indent="-285750">
              <a:spcBef>
                <a:spcPct val="20000"/>
              </a:spcBef>
              <a:buFont typeface="Arial" pitchFamily="34" charset="0"/>
              <a:buChar char="•"/>
              <a:defRPr/>
            </a:pPr>
            <a:r>
              <a:rPr lang="en-US" altLang="en-US" dirty="0" err="1"/>
              <a:t>Pflegewohnungen</a:t>
            </a:r>
            <a:r>
              <a:rPr lang="en-US" altLang="en-US" dirty="0"/>
              <a:t> auf </a:t>
            </a:r>
            <a:r>
              <a:rPr lang="en-US" altLang="en-US" dirty="0" err="1"/>
              <a:t>Zeit</a:t>
            </a:r>
            <a:r>
              <a:rPr lang="en-US" altLang="en-US" dirty="0"/>
              <a:t> für </a:t>
            </a:r>
            <a:r>
              <a:rPr lang="en-US" altLang="en-US" dirty="0" err="1"/>
              <a:t>vorübergehenden</a:t>
            </a:r>
            <a:r>
              <a:rPr lang="en-US" altLang="en-US" dirty="0"/>
              <a:t> </a:t>
            </a:r>
            <a:r>
              <a:rPr lang="en-US" altLang="en-US" dirty="0" err="1"/>
              <a:t>Pflegebedarf</a:t>
            </a:r>
            <a:endParaRPr lang="en-US" altLang="en-US" dirty="0"/>
          </a:p>
          <a:p>
            <a:pPr lvl="1">
              <a:spcBef>
                <a:spcPct val="20000"/>
              </a:spcBef>
              <a:defRPr/>
            </a:pPr>
            <a:endParaRPr lang="en-US" altLang="en-US" dirty="0"/>
          </a:p>
          <a:p>
            <a:pPr marL="742950" lvl="1" indent="-285750">
              <a:spcBef>
                <a:spcPct val="20000"/>
              </a:spcBef>
              <a:buFont typeface="Arial" pitchFamily="34" charset="0"/>
              <a:buChar char="•"/>
              <a:defRPr/>
            </a:pPr>
            <a:endParaRPr lang="en-US" altLang="en-US" dirty="0"/>
          </a:p>
          <a:p>
            <a:pPr lvl="1">
              <a:spcBef>
                <a:spcPct val="20000"/>
              </a:spcBef>
              <a:defRPr/>
            </a:pPr>
            <a:endParaRPr lang="en-US" altLang="en-US" dirty="0"/>
          </a:p>
          <a:p>
            <a:pPr>
              <a:spcBef>
                <a:spcPct val="20000"/>
              </a:spcBef>
              <a:defRPr/>
            </a:pPr>
            <a:endParaRPr lang="de-DE" altLang="en-US" b="1" dirty="0"/>
          </a:p>
        </p:txBody>
      </p:sp>
      <p:sp>
        <p:nvSpPr>
          <p:cNvPr id="14339" name="Text Box 6"/>
          <p:cNvSpPr txBox="1">
            <a:spLocks noChangeArrowheads="1"/>
          </p:cNvSpPr>
          <p:nvPr/>
        </p:nvSpPr>
        <p:spPr bwMode="auto">
          <a:xfrm>
            <a:off x="8243888" y="62372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a:solidFill>
                  <a:srgbClr val="0A4E78"/>
                </a:solidFill>
                <a:latin typeface="Arial" charset="0"/>
                <a:cs typeface="Arial" charset="0"/>
              </a:defRPr>
            </a:lvl1pPr>
            <a:lvl2pPr marL="742950" indent="-285750" eaLnBrk="0" hangingPunct="0">
              <a:spcBef>
                <a:spcPct val="20000"/>
              </a:spcBef>
              <a:defRPr>
                <a:solidFill>
                  <a:srgbClr val="0A4E78"/>
                </a:solidFill>
                <a:latin typeface="Arial" charset="0"/>
                <a:cs typeface="Arial" charset="0"/>
              </a:defRPr>
            </a:lvl2pPr>
            <a:lvl3pPr marL="1143000" indent="-228600" eaLnBrk="0" hangingPunct="0">
              <a:spcBef>
                <a:spcPct val="20000"/>
              </a:spcBef>
              <a:defRPr>
                <a:solidFill>
                  <a:srgbClr val="0A4E78"/>
                </a:solidFill>
                <a:latin typeface="Arial" charset="0"/>
                <a:cs typeface="Arial" charset="0"/>
              </a:defRPr>
            </a:lvl3pPr>
            <a:lvl4pPr marL="1600200" indent="-228600" eaLnBrk="0" hangingPunct="0">
              <a:spcBef>
                <a:spcPct val="20000"/>
              </a:spcBef>
              <a:defRPr>
                <a:solidFill>
                  <a:srgbClr val="0A4E78"/>
                </a:solidFill>
                <a:latin typeface="Arial" charset="0"/>
                <a:cs typeface="Arial" charset="0"/>
              </a:defRPr>
            </a:lvl4pPr>
            <a:lvl5pPr marL="2057400" indent="-228600" eaLnBrk="0" hangingPunct="0">
              <a:spcBef>
                <a:spcPct val="20000"/>
              </a:spcBef>
              <a:defRPr>
                <a:solidFill>
                  <a:srgbClr val="0A4E78"/>
                </a:solidFill>
                <a:latin typeface="Arial" charset="0"/>
                <a:cs typeface="Arial" charset="0"/>
              </a:defRPr>
            </a:lvl5pPr>
            <a:lvl6pPr marL="2514600" indent="-228600" eaLnBrk="0" fontAlgn="base" hangingPunct="0">
              <a:spcBef>
                <a:spcPct val="20000"/>
              </a:spcBef>
              <a:spcAft>
                <a:spcPct val="0"/>
              </a:spcAft>
              <a:defRPr>
                <a:solidFill>
                  <a:srgbClr val="0A4E78"/>
                </a:solidFill>
                <a:latin typeface="Arial" charset="0"/>
                <a:cs typeface="Arial" charset="0"/>
              </a:defRPr>
            </a:lvl6pPr>
            <a:lvl7pPr marL="2971800" indent="-228600" eaLnBrk="0" fontAlgn="base" hangingPunct="0">
              <a:spcBef>
                <a:spcPct val="20000"/>
              </a:spcBef>
              <a:spcAft>
                <a:spcPct val="0"/>
              </a:spcAft>
              <a:defRPr>
                <a:solidFill>
                  <a:srgbClr val="0A4E78"/>
                </a:solidFill>
                <a:latin typeface="Arial" charset="0"/>
                <a:cs typeface="Arial" charset="0"/>
              </a:defRPr>
            </a:lvl7pPr>
            <a:lvl8pPr marL="3429000" indent="-228600" eaLnBrk="0" fontAlgn="base" hangingPunct="0">
              <a:spcBef>
                <a:spcPct val="20000"/>
              </a:spcBef>
              <a:spcAft>
                <a:spcPct val="0"/>
              </a:spcAft>
              <a:defRPr>
                <a:solidFill>
                  <a:srgbClr val="0A4E78"/>
                </a:solidFill>
                <a:latin typeface="Arial" charset="0"/>
                <a:cs typeface="Arial" charset="0"/>
              </a:defRPr>
            </a:lvl8pPr>
            <a:lvl9pPr marL="3886200" indent="-228600" eaLnBrk="0" fontAlgn="base" hangingPunct="0">
              <a:spcBef>
                <a:spcPct val="20000"/>
              </a:spcBef>
              <a:spcAft>
                <a:spcPct val="0"/>
              </a:spcAft>
              <a:defRPr>
                <a:solidFill>
                  <a:srgbClr val="0A4E78"/>
                </a:solidFill>
                <a:latin typeface="Arial" charset="0"/>
                <a:cs typeface="Arial" charset="0"/>
              </a:defRPr>
            </a:lvl9pPr>
          </a:lstStyle>
          <a:p>
            <a:pPr eaLnBrk="1" hangingPunct="1">
              <a:spcBef>
                <a:spcPct val="50000"/>
              </a:spcBef>
            </a:pPr>
            <a:fld id="{A6B75113-38D6-4464-BCCB-C60352685CF7}" type="slidenum">
              <a:rPr lang="de-DE" altLang="de-DE" sz="1200">
                <a:solidFill>
                  <a:schemeClr val="tx1"/>
                </a:solidFill>
              </a:rPr>
              <a:pPr eaLnBrk="1" hangingPunct="1">
                <a:spcBef>
                  <a:spcPct val="50000"/>
                </a:spcBef>
              </a:pPr>
              <a:t>9</a:t>
            </a:fld>
            <a:endParaRPr lang="de-DE" altLang="de-DE" sz="1200">
              <a:solidFill>
                <a:schemeClr val="tx1"/>
              </a:solidFill>
            </a:endParaRPr>
          </a:p>
        </p:txBody>
      </p:sp>
    </p:spTree>
  </p:cSld>
  <p:clrMapOvr>
    <a:masterClrMapping/>
  </p:clrMapOvr>
</p:sld>
</file>

<file path=ppt/theme/theme1.xml><?xml version="1.0" encoding="utf-8"?>
<a:theme xmlns:a="http://schemas.openxmlformats.org/drawingml/2006/main" name="ZM_Präsentation">
  <a:themeElements>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M_Präsentatio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ZM_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M_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M_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M_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M_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M_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M_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M_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M_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M_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M_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M_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ZM_Präsentatio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enutzerdefiniertes Design">
  <a:themeElements>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ZM_Präsentation</Template>
  <TotalTime>0</TotalTime>
  <Words>1050</Words>
  <Application>Microsoft Office PowerPoint</Application>
  <PresentationFormat>Bildschirmpräsentation (4:3)</PresentationFormat>
  <Paragraphs>159</Paragraphs>
  <Slides>11</Slides>
  <Notes>11</Notes>
  <HiddenSlides>0</HiddenSlides>
  <MMClips>0</MMClips>
  <ScaleCrop>false</ScaleCrop>
  <HeadingPairs>
    <vt:vector size="8" baseType="variant">
      <vt:variant>
        <vt:lpstr>Verwendete Schriftarten</vt:lpstr>
      </vt:variant>
      <vt:variant>
        <vt:i4>2</vt:i4>
      </vt:variant>
      <vt:variant>
        <vt:lpstr>Design</vt:lpstr>
      </vt:variant>
      <vt:variant>
        <vt:i4>8</vt:i4>
      </vt:variant>
      <vt:variant>
        <vt:lpstr>Eingebettete OLE-Server</vt:lpstr>
      </vt:variant>
      <vt:variant>
        <vt:i4>1</vt:i4>
      </vt:variant>
      <vt:variant>
        <vt:lpstr>Folientitel</vt:lpstr>
      </vt:variant>
      <vt:variant>
        <vt:i4>11</vt:i4>
      </vt:variant>
    </vt:vector>
  </HeadingPairs>
  <TitlesOfParts>
    <vt:vector size="22" baseType="lpstr">
      <vt:lpstr>Arial</vt:lpstr>
      <vt:lpstr>Wingdings</vt:lpstr>
      <vt:lpstr>ZM_Präsentation</vt:lpstr>
      <vt:lpstr>1_Benutzerdefiniertes Design</vt:lpstr>
      <vt:lpstr>2_Benutzerdefiniertes Design</vt:lpstr>
      <vt:lpstr>3_Benutzerdefiniertes Design</vt:lpstr>
      <vt:lpstr>1_ZM_Präsentation</vt:lpstr>
      <vt:lpstr>4_Benutzerdefiniertes Design</vt:lpstr>
      <vt:lpstr>5_Benutzerdefiniertes Design</vt:lpstr>
      <vt:lpstr>6_Benutzerdefiniertes Design</vt:lpstr>
      <vt:lpstr>Diagramm</vt:lpstr>
      <vt:lpstr>Dienstbesprechung  der Koordinatoren für Seniorenarbeit  der Landkreise und kreisfreien Städte  München, 29. April 2014 Nürnberg, 30. April 2014</vt:lpstr>
      <vt:lpstr>Herausforderungen</vt:lpstr>
      <vt:lpstr>Handlungsfelder „Seniorenpolitische Gesamtkonzepte</vt:lpstr>
      <vt:lpstr>C. Ausgewählte Umsetzungsstrategien </vt:lpstr>
      <vt:lpstr>“Betreutes Wohnen zu Hause” </vt:lpstr>
      <vt:lpstr>“Seniorengenossenschaften”</vt:lpstr>
      <vt:lpstr>“Alternative Wohnformen” </vt:lpstr>
      <vt:lpstr>“Quartierskonzepte”</vt:lpstr>
      <vt:lpstr>Beispiel im städtischen Bereich: “Wohnen im Viertel” </vt:lpstr>
      <vt:lpstr> Ausblick </vt:lpstr>
      <vt:lpstr>Vielen Dank für Ihre Aufmerksamkeit!!</vt:lpstr>
    </vt:vector>
  </TitlesOfParts>
  <Company>BayStMAS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Seniorenpolitik in Bayern  (ausgewählte Ansätze)</dc:title>
  <dc:creator>scholz</dc:creator>
  <cp:lastModifiedBy>Fritsch, Mara</cp:lastModifiedBy>
  <cp:revision>87</cp:revision>
  <cp:lastPrinted>2014-04-28T11:09:52Z</cp:lastPrinted>
  <dcterms:created xsi:type="dcterms:W3CDTF">2012-01-23T14:57:42Z</dcterms:created>
  <dcterms:modified xsi:type="dcterms:W3CDTF">2017-10-16T13:07:45Z</dcterms:modified>
</cp:coreProperties>
</file>